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7"/>
  </p:notesMasterIdLst>
  <p:handoutMasterIdLst>
    <p:handoutMasterId r:id="rId38"/>
  </p:handoutMasterIdLst>
  <p:sldIdLst>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282" r:id="rId31"/>
    <p:sldId id="288" r:id="rId32"/>
    <p:sldId id="284" r:id="rId33"/>
    <p:sldId id="285" r:id="rId34"/>
    <p:sldId id="286" r:id="rId35"/>
    <p:sldId id="287"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75D7AB91-9F36-4A1E-9EB5-14017E52DB4E}">
          <p14:sldIdLst>
            <p14:sldId id="289"/>
            <p14:sldId id="290"/>
          </p14:sldIdLst>
        </p14:section>
        <p14:section name="Content" id="{92A93D54-4333-4C29-9775-FAF3E01CCF1E}">
          <p14:sldIdLst>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Lst>
        </p14:section>
        <p14:section name="Required TechEd Slides" id="{CD25D724-18D8-4322-A4BA-BFAFED262B98}">
          <p14:sldIdLst>
            <p14:sldId id="282"/>
            <p14:sldId id="288"/>
            <p14:sldId id="284"/>
            <p14:sldId id="285"/>
            <p14:sldId id="286"/>
            <p14:sldId id="28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DC3C00"/>
    <a:srgbClr val="002050"/>
    <a:srgbClr val="009E49"/>
    <a:srgbClr val="0072C6"/>
    <a:srgbClr val="00BCF2"/>
    <a:srgbClr val="7FBA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0673" autoAdjust="0"/>
  </p:normalViewPr>
  <p:slideViewPr>
    <p:cSldViewPr snapToObjects="1">
      <p:cViewPr varScale="1">
        <p:scale>
          <a:sx n="113" d="100"/>
          <a:sy n="113" d="100"/>
        </p:scale>
        <p:origin x="426" y="10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57" d="100"/>
        <a:sy n="57" d="100"/>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11/11/2015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11/11/2015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903811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285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11/11/2015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2963414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59886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612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21AEA4E-C8DD-4389-8732-D0D2DA460746}"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114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11/11/2015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2299002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11/11/2015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138428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11/11/2015</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3988291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24735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34194-65CC-47EB-B66E-BE9C153B76F0}" type="slidenum">
              <a:rPr lang="en-US" smtClean="0"/>
              <a:t>28</a:t>
            </a:fld>
            <a:endParaRPr lang="en-US"/>
          </a:p>
        </p:txBody>
      </p:sp>
    </p:spTree>
    <p:extLst>
      <p:ext uri="{BB962C8B-B14F-4D97-AF65-F5344CB8AC3E}">
        <p14:creationId xmlns:p14="http://schemas.microsoft.com/office/powerpoint/2010/main" val="10233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02247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5873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35050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84376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906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997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63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215867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471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217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D21AEA4E-C8DD-4389-8732-D0D2DA460746}"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122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6599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4369856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12975691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azure.microsoft.com/en-us/documentation/videos/azure-scheduler-unusual-schedules" TargetMode="External"/><Relationship Id="rId2" Type="http://schemas.openxmlformats.org/officeDocument/2006/relationships/hyperlink" Target="http://azure.microsoft.com/en-us/documentation/videos/azure-scheduler-how-to" TargetMode="External"/><Relationship Id="rId1" Type="http://schemas.openxmlformats.org/officeDocument/2006/relationships/slideLayout" Target="../slideLayouts/slideLayout13.xml"/><Relationship Id="rId4" Type="http://schemas.openxmlformats.org/officeDocument/2006/relationships/hyperlink" Target="http://azure.microsoft.com/en-us/documentation/videos/azure-scheduler-detail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azure.microsoft.com/en-us/documentation/videos/azure-webjobs-scaling-out" TargetMode="External"/><Relationship Id="rId3" Type="http://schemas.openxmlformats.org/officeDocument/2006/relationships/hyperlink" Target="http://azure.microsoft.com/blog/2014/06/18/announcing-the-0-3-0-beta-preview-of-microsoft-azure-webjobs-sdk/" TargetMode="External"/><Relationship Id="rId7" Type="http://schemas.openxmlformats.org/officeDocument/2006/relationships/hyperlink" Target="http://azure.microsoft.com/en-us/documentation/videos/azure-webjobs-hosting-testing-ne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azure.microsoft.com/en-us/documentation/videos/azure-webjobs-programming-in-net" TargetMode="External"/><Relationship Id="rId5" Type="http://schemas.openxmlformats.org/officeDocument/2006/relationships/hyperlink" Target="http://azure.microsoft.com/en-us/documentation/videos/azure-webjobs-schedule-and-dashboard/" TargetMode="External"/><Relationship Id="rId4" Type="http://schemas.openxmlformats.org/officeDocument/2006/relationships/hyperlink" Target="http://azure.microsoft.com/en-us/documentation/videos/azure-webjobs-basics/" TargetMode="External"/><Relationship Id="rId9" Type="http://schemas.openxmlformats.org/officeDocument/2006/relationships/hyperlink" Target="http://azure.microsoft.com/en-us/documentation/videos/azure-webjobs-dashboard-site-extens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hyperlink" Target="http://msdn.microsoft.com/vstudio" TargetMode="External"/><Relationship Id="rId4" Type="http://schemas.openxmlformats.org/officeDocument/2006/relationships/hyperlink" Target="http://blogs.msdn.com/b/developer-tool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15998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Azure Scheduler - .NET Client</a:t>
            </a:r>
            <a:endParaRPr lang="en-US" dirty="0"/>
          </a:p>
        </p:txBody>
      </p:sp>
    </p:spTree>
    <p:extLst>
      <p:ext uri="{BB962C8B-B14F-4D97-AF65-F5344CB8AC3E}">
        <p14:creationId xmlns:p14="http://schemas.microsoft.com/office/powerpoint/2010/main" val="80375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Scheduler Overview</a:t>
            </a:r>
            <a:endParaRPr lang="en-US" dirty="0"/>
          </a:p>
        </p:txBody>
      </p:sp>
      <p:grpSp>
        <p:nvGrpSpPr>
          <p:cNvPr id="33" name="Group 32"/>
          <p:cNvGrpSpPr/>
          <p:nvPr/>
        </p:nvGrpSpPr>
        <p:grpSpPr>
          <a:xfrm>
            <a:off x="107810" y="2252568"/>
            <a:ext cx="2671020" cy="3627435"/>
            <a:chOff x="281104" y="2049462"/>
            <a:chExt cx="2671020" cy="3627435"/>
          </a:xfrm>
        </p:grpSpPr>
        <p:grpSp>
          <p:nvGrpSpPr>
            <p:cNvPr id="55" name="Group 54"/>
            <p:cNvGrpSpPr/>
            <p:nvPr/>
          </p:nvGrpSpPr>
          <p:grpSpPr>
            <a:xfrm>
              <a:off x="281104" y="2049462"/>
              <a:ext cx="2671020" cy="848647"/>
              <a:chOff x="-9028" y="295527"/>
              <a:chExt cx="2671020" cy="848647"/>
            </a:xfrm>
          </p:grpSpPr>
          <p:sp>
            <p:nvSpPr>
              <p:cNvPr id="59" name="Rectangle 58"/>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60" name="Rectangle 59"/>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900" dirty="0" smtClean="0">
                    <a:solidFill>
                      <a:srgbClr val="FFFFFF"/>
                    </a:solidFill>
                  </a:rPr>
                  <a:t>Cloud-</a:t>
                </a:r>
                <a:r>
                  <a:rPr lang="en-US" sz="2900" dirty="0" err="1" smtClean="0">
                    <a:solidFill>
                      <a:srgbClr val="FFFFFF"/>
                    </a:solidFill>
                  </a:rPr>
                  <a:t>ilities</a:t>
                </a:r>
                <a:endParaRPr lang="en-US" sz="2900" dirty="0">
                  <a:solidFill>
                    <a:srgbClr val="FFFFFF"/>
                  </a:solidFill>
                </a:endParaRPr>
              </a:p>
            </p:txBody>
          </p:sp>
        </p:grpSp>
        <p:grpSp>
          <p:nvGrpSpPr>
            <p:cNvPr id="56" name="Group 55"/>
            <p:cNvGrpSpPr/>
            <p:nvPr/>
          </p:nvGrpSpPr>
          <p:grpSpPr>
            <a:xfrm>
              <a:off x="281487" y="2887610"/>
              <a:ext cx="2657573" cy="2789287"/>
              <a:chOff x="4419" y="1117664"/>
              <a:chExt cx="2657573" cy="2789287"/>
            </a:xfrm>
          </p:grpSpPr>
          <p:sp>
            <p:nvSpPr>
              <p:cNvPr id="57" name="Rectangle 56"/>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58" name="Rectangle 57"/>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High Availability</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Execution Reliability</a:t>
                </a:r>
                <a:endParaRPr lang="en-US" sz="2800" dirty="0">
                  <a:solidFill>
                    <a:srgbClr val="505050">
                      <a:hueOff val="0"/>
                      <a:satOff val="0"/>
                      <a:lumOff val="0"/>
                      <a:alphaOff val="0"/>
                    </a:srgbClr>
                  </a:solidFill>
                </a:endParaRPr>
              </a:p>
            </p:txBody>
          </p:sp>
        </p:grpSp>
      </p:grpSp>
      <p:grpSp>
        <p:nvGrpSpPr>
          <p:cNvPr id="34" name="Group 33"/>
          <p:cNvGrpSpPr/>
          <p:nvPr/>
        </p:nvGrpSpPr>
        <p:grpSpPr>
          <a:xfrm>
            <a:off x="3205798" y="2239505"/>
            <a:ext cx="2671020" cy="3627435"/>
            <a:chOff x="281104" y="2049462"/>
            <a:chExt cx="2671020" cy="3627435"/>
          </a:xfrm>
        </p:grpSpPr>
        <p:grpSp>
          <p:nvGrpSpPr>
            <p:cNvPr id="49" name="Group 48"/>
            <p:cNvGrpSpPr/>
            <p:nvPr/>
          </p:nvGrpSpPr>
          <p:grpSpPr>
            <a:xfrm>
              <a:off x="281104" y="2049462"/>
              <a:ext cx="2671020" cy="848647"/>
              <a:chOff x="-9028" y="295527"/>
              <a:chExt cx="2671020" cy="848647"/>
            </a:xfrm>
          </p:grpSpPr>
          <p:sp>
            <p:nvSpPr>
              <p:cNvPr id="53" name="Rectangle 52"/>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54" name="Rectangle 53"/>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Scheduling</a:t>
                </a:r>
                <a:endParaRPr lang="en-US" sz="3200" dirty="0">
                  <a:solidFill>
                    <a:srgbClr val="FFFFFF"/>
                  </a:solidFill>
                </a:endParaRPr>
              </a:p>
            </p:txBody>
          </p:sp>
        </p:grpSp>
        <p:grpSp>
          <p:nvGrpSpPr>
            <p:cNvPr id="50" name="Group 49"/>
            <p:cNvGrpSpPr/>
            <p:nvPr/>
          </p:nvGrpSpPr>
          <p:grpSpPr>
            <a:xfrm>
              <a:off x="281487" y="2887610"/>
              <a:ext cx="2657573" cy="2789287"/>
              <a:chOff x="4419" y="1117664"/>
              <a:chExt cx="2657573" cy="2789287"/>
            </a:xfrm>
          </p:grpSpPr>
          <p:sp>
            <p:nvSpPr>
              <p:cNvPr id="51" name="Rectangle 50"/>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52" name="Rectangle 51"/>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Fire once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Simple recurrence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Complex schedule</a:t>
                </a:r>
              </a:p>
            </p:txBody>
          </p:sp>
        </p:grpSp>
      </p:grpSp>
      <p:grpSp>
        <p:nvGrpSpPr>
          <p:cNvPr id="35" name="Group 34"/>
          <p:cNvGrpSpPr/>
          <p:nvPr/>
        </p:nvGrpSpPr>
        <p:grpSpPr>
          <a:xfrm>
            <a:off x="6329914" y="2239505"/>
            <a:ext cx="2671020" cy="3627435"/>
            <a:chOff x="281104" y="2049462"/>
            <a:chExt cx="2671020" cy="3627435"/>
          </a:xfrm>
        </p:grpSpPr>
        <p:grpSp>
          <p:nvGrpSpPr>
            <p:cNvPr id="43" name="Group 42"/>
            <p:cNvGrpSpPr/>
            <p:nvPr/>
          </p:nvGrpSpPr>
          <p:grpSpPr>
            <a:xfrm>
              <a:off x="281104" y="2049462"/>
              <a:ext cx="2671020" cy="848647"/>
              <a:chOff x="-9028" y="295527"/>
              <a:chExt cx="2671020" cy="848647"/>
            </a:xfrm>
          </p:grpSpPr>
          <p:sp>
            <p:nvSpPr>
              <p:cNvPr id="47" name="Rectangle 46"/>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48" name="Rectangle 47"/>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Monitoring</a:t>
                </a:r>
                <a:endParaRPr lang="en-US" sz="3200" dirty="0">
                  <a:solidFill>
                    <a:srgbClr val="FFFFFF"/>
                  </a:solidFill>
                </a:endParaRPr>
              </a:p>
            </p:txBody>
          </p:sp>
        </p:grpSp>
        <p:grpSp>
          <p:nvGrpSpPr>
            <p:cNvPr id="44" name="Group 43"/>
            <p:cNvGrpSpPr/>
            <p:nvPr/>
          </p:nvGrpSpPr>
          <p:grpSpPr>
            <a:xfrm>
              <a:off x="281487" y="2887610"/>
              <a:ext cx="2657573" cy="2789287"/>
              <a:chOff x="4419" y="1117664"/>
              <a:chExt cx="2657573" cy="2789287"/>
            </a:xfrm>
          </p:grpSpPr>
          <p:sp>
            <p:nvSpPr>
              <p:cNvPr id="45" name="Rectangle 44"/>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46" name="Rectangle 45"/>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Execution History</a:t>
                </a:r>
              </a:p>
            </p:txBody>
          </p:sp>
        </p:grpSp>
      </p:grpSp>
      <p:grpSp>
        <p:nvGrpSpPr>
          <p:cNvPr id="36" name="Group 35"/>
          <p:cNvGrpSpPr/>
          <p:nvPr/>
        </p:nvGrpSpPr>
        <p:grpSpPr>
          <a:xfrm>
            <a:off x="12537805" y="2252568"/>
            <a:ext cx="2671020" cy="3627435"/>
            <a:chOff x="281104" y="2049462"/>
            <a:chExt cx="2671020" cy="3627435"/>
          </a:xfrm>
        </p:grpSpPr>
        <p:grpSp>
          <p:nvGrpSpPr>
            <p:cNvPr id="37" name="Group 36"/>
            <p:cNvGrpSpPr/>
            <p:nvPr/>
          </p:nvGrpSpPr>
          <p:grpSpPr>
            <a:xfrm>
              <a:off x="281104" y="2049462"/>
              <a:ext cx="2671020" cy="848647"/>
              <a:chOff x="-9028" y="295527"/>
              <a:chExt cx="2671020" cy="848647"/>
            </a:xfrm>
          </p:grpSpPr>
          <p:sp>
            <p:nvSpPr>
              <p:cNvPr id="41" name="Rectangle 40"/>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42" name="Rectangle 41"/>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800" dirty="0" smtClean="0">
                    <a:solidFill>
                      <a:srgbClr val="FFFFFF"/>
                    </a:solidFill>
                  </a:rPr>
                  <a:t>Management</a:t>
                </a:r>
                <a:endParaRPr lang="en-US" sz="3200" dirty="0">
                  <a:solidFill>
                    <a:srgbClr val="FFFFFF"/>
                  </a:solidFill>
                </a:endParaRPr>
              </a:p>
            </p:txBody>
          </p:sp>
        </p:grpSp>
        <p:grpSp>
          <p:nvGrpSpPr>
            <p:cNvPr id="38" name="Group 37"/>
            <p:cNvGrpSpPr/>
            <p:nvPr/>
          </p:nvGrpSpPr>
          <p:grpSpPr>
            <a:xfrm>
              <a:off x="281487" y="2887610"/>
              <a:ext cx="2657573" cy="2789287"/>
              <a:chOff x="4419" y="1117664"/>
              <a:chExt cx="2657573" cy="2789287"/>
            </a:xfrm>
          </p:grpSpPr>
          <p:sp>
            <p:nvSpPr>
              <p:cNvPr id="39" name="Rectangle 38"/>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40" name="Rectangle 39"/>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Portal</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a:t>
                </a:r>
                <a:r>
                  <a:rPr lang="en-US" sz="2800" dirty="0">
                    <a:solidFill>
                      <a:srgbClr val="505050">
                        <a:hueOff val="0"/>
                        <a:satOff val="0"/>
                        <a:lumOff val="0"/>
                        <a:alphaOff val="0"/>
                      </a:srgbClr>
                    </a:solidFill>
                  </a:rPr>
                  <a:t>NET </a:t>
                </a:r>
                <a:r>
                  <a:rPr lang="en-US" sz="2800" dirty="0" smtClean="0">
                    <a:solidFill>
                      <a:srgbClr val="505050">
                        <a:hueOff val="0"/>
                        <a:satOff val="0"/>
                        <a:lumOff val="0"/>
                        <a:alphaOff val="0"/>
                      </a:srgbClr>
                    </a:solidFill>
                  </a:rPr>
                  <a:t>Client</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PowerShell</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REST API</a:t>
                </a:r>
              </a:p>
              <a:p>
                <a:pPr marL="228600" lvl="1" indent="-228600" defTabSz="1155700">
                  <a:lnSpc>
                    <a:spcPct val="90000"/>
                  </a:lnSpc>
                  <a:spcBef>
                    <a:spcPct val="0"/>
                  </a:spcBef>
                  <a:spcAft>
                    <a:spcPct val="15000"/>
                  </a:spcAft>
                  <a:buFontTx/>
                  <a:buChar char="••"/>
                </a:pPr>
                <a:endParaRPr lang="en-US" sz="2800" dirty="0">
                  <a:solidFill>
                    <a:srgbClr val="505050">
                      <a:hueOff val="0"/>
                      <a:satOff val="0"/>
                      <a:lumOff val="0"/>
                      <a:alphaOff val="0"/>
                    </a:srgbClr>
                  </a:solidFill>
                </a:endParaRPr>
              </a:p>
            </p:txBody>
          </p:sp>
        </p:grpSp>
      </p:grpSp>
      <p:grpSp>
        <p:nvGrpSpPr>
          <p:cNvPr id="32" name="Group 31"/>
          <p:cNvGrpSpPr/>
          <p:nvPr/>
        </p:nvGrpSpPr>
        <p:grpSpPr>
          <a:xfrm>
            <a:off x="9440583" y="2226442"/>
            <a:ext cx="2671020" cy="3627435"/>
            <a:chOff x="281104" y="2049462"/>
            <a:chExt cx="2671020" cy="3627435"/>
          </a:xfrm>
        </p:grpSpPr>
        <p:grpSp>
          <p:nvGrpSpPr>
            <p:cNvPr id="61" name="Group 60"/>
            <p:cNvGrpSpPr/>
            <p:nvPr/>
          </p:nvGrpSpPr>
          <p:grpSpPr>
            <a:xfrm>
              <a:off x="281104" y="2049462"/>
              <a:ext cx="2671020" cy="848647"/>
              <a:chOff x="-9028" y="295527"/>
              <a:chExt cx="2671020" cy="848647"/>
            </a:xfrm>
          </p:grpSpPr>
          <p:sp>
            <p:nvSpPr>
              <p:cNvPr id="65" name="Rectangle 64"/>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66" name="Rectangle 65"/>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err="1" smtClean="0">
                    <a:solidFill>
                      <a:srgbClr val="FFFFFF"/>
                    </a:solidFill>
                  </a:rPr>
                  <a:t>Auth</a:t>
                </a:r>
                <a:endParaRPr lang="en-US" sz="3200" dirty="0">
                  <a:solidFill>
                    <a:srgbClr val="FFFFFF"/>
                  </a:solidFill>
                </a:endParaRPr>
              </a:p>
            </p:txBody>
          </p:sp>
        </p:grpSp>
        <p:grpSp>
          <p:nvGrpSpPr>
            <p:cNvPr id="62" name="Group 61"/>
            <p:cNvGrpSpPr/>
            <p:nvPr/>
          </p:nvGrpSpPr>
          <p:grpSpPr>
            <a:xfrm>
              <a:off x="281487" y="2887610"/>
              <a:ext cx="2657573" cy="2789287"/>
              <a:chOff x="4419" y="1117664"/>
              <a:chExt cx="2657573" cy="2789287"/>
            </a:xfrm>
          </p:grpSpPr>
          <p:sp>
            <p:nvSpPr>
              <p:cNvPr id="63" name="Rectangle 62"/>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64" name="Rectangle 63"/>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Shared Secret</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Basic</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Client Certificates</a:t>
                </a:r>
                <a:endParaRPr lang="en-US" sz="2800" dirty="0">
                  <a:solidFill>
                    <a:srgbClr val="505050">
                      <a:hueOff val="0"/>
                      <a:satOff val="0"/>
                      <a:lumOff val="0"/>
                      <a:alphaOff val="0"/>
                    </a:srgbClr>
                  </a:solidFill>
                </a:endParaRPr>
              </a:p>
            </p:txBody>
          </p:sp>
        </p:grpSp>
      </p:grpSp>
    </p:spTree>
    <p:extLst>
      <p:ext uri="{BB962C8B-B14F-4D97-AF65-F5344CB8AC3E}">
        <p14:creationId xmlns:p14="http://schemas.microsoft.com/office/powerpoint/2010/main" val="1787282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3"/>
                                        </p:tgtEl>
                                        <p:attrNameLst>
                                          <p:attrName>style.opacity</p:attrName>
                                        </p:attrNameLst>
                                      </p:cBhvr>
                                      <p:to>
                                        <p:strVal val="0.5"/>
                                      </p:to>
                                    </p:set>
                                    <p:animEffect filter="image" prLst="opacity: 0.5">
                                      <p:cBhvr rctx="IE">
                                        <p:cTn id="7" dur="indefinite"/>
                                        <p:tgtEl>
                                          <p:spTgt spid="33"/>
                                        </p:tgtEl>
                                      </p:cBhvr>
                                    </p:animEffect>
                                  </p:childTnLst>
                                </p:cTn>
                              </p:par>
                              <p:par>
                                <p:cTn id="8" presetID="9" presetClass="emph" presetSubtype="0" nodeType="withEffect">
                                  <p:stCondLst>
                                    <p:cond delay="0"/>
                                  </p:stCondLst>
                                  <p:childTnLst>
                                    <p:set>
                                      <p:cBhvr rctx="PPT">
                                        <p:cTn id="9" dur="indefinite"/>
                                        <p:tgtEl>
                                          <p:spTgt spid="34"/>
                                        </p:tgtEl>
                                        <p:attrNameLst>
                                          <p:attrName>style.opacity</p:attrName>
                                        </p:attrNameLst>
                                      </p:cBhvr>
                                      <p:to>
                                        <p:strVal val="0.5"/>
                                      </p:to>
                                    </p:set>
                                    <p:animEffect filter="image" prLst="opacity: 0.5">
                                      <p:cBhvr rctx="IE">
                                        <p:cTn id="10" dur="indefinite"/>
                                        <p:tgtEl>
                                          <p:spTgt spid="34"/>
                                        </p:tgtEl>
                                      </p:cBhvr>
                                    </p:animEffect>
                                  </p:childTnLst>
                                </p:cTn>
                              </p:par>
                              <p:par>
                                <p:cTn id="11" presetID="9" presetClass="emph" presetSubtype="0" nodeType="withEffect">
                                  <p:stCondLst>
                                    <p:cond delay="0"/>
                                  </p:stCondLst>
                                  <p:childTnLst>
                                    <p:set>
                                      <p:cBhvr rctx="PPT">
                                        <p:cTn id="12" dur="indefinite"/>
                                        <p:tgtEl>
                                          <p:spTgt spid="35"/>
                                        </p:tgtEl>
                                        <p:attrNameLst>
                                          <p:attrName>style.opacity</p:attrName>
                                        </p:attrNameLst>
                                      </p:cBhvr>
                                      <p:to>
                                        <p:strVal val="0.5"/>
                                      </p:to>
                                    </p:set>
                                    <p:animEffect filter="image" prLst="opacity: 0.5">
                                      <p:cBhvr rctx="IE">
                                        <p:cTn id="13" dur="indefinite"/>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2.08323E-6 -2.83704E-6 L -0.24993 -2.83704E-6 " pathEditMode="relative" rAng="0" ptsTypes="AA">
                                      <p:cBhvr>
                                        <p:cTn id="17" dur="2000" fill="hold"/>
                                        <p:tgtEl>
                                          <p:spTgt spid="36"/>
                                        </p:tgtEl>
                                        <p:attrNameLst>
                                          <p:attrName>ppt_x</p:attrName>
                                          <p:attrName>ppt_y</p:attrName>
                                        </p:attrNameLst>
                                      </p:cBhvr>
                                      <p:rCtr x="-12497" y="0"/>
                                    </p:animMotion>
                                  </p:childTnLst>
                                </p:cTn>
                              </p:par>
                              <p:par>
                                <p:cTn id="18" presetID="35" presetClass="path" presetSubtype="0" accel="50000" decel="50000" fill="hold" nodeType="withEffect">
                                  <p:stCondLst>
                                    <p:cond delay="0"/>
                                  </p:stCondLst>
                                  <p:childTnLst>
                                    <p:animMotion origin="layout" path="M -2.67807E-6 -2.83704E-6 L -0.25006 -2.83704E-6 " pathEditMode="relative" rAng="0" ptsTypes="AA">
                                      <p:cBhvr>
                                        <p:cTn id="19" dur="2000" fill="hold"/>
                                        <p:tgtEl>
                                          <p:spTgt spid="33"/>
                                        </p:tgtEl>
                                        <p:attrNameLst>
                                          <p:attrName>ppt_x</p:attrName>
                                          <p:attrName>ppt_y</p:attrName>
                                        </p:attrNameLst>
                                      </p:cBhvr>
                                      <p:rCtr x="-12497" y="0"/>
                                    </p:animMotion>
                                  </p:childTnLst>
                                </p:cTn>
                              </p:par>
                              <p:par>
                                <p:cTn id="20" presetID="35" presetClass="path" presetSubtype="0" accel="50000" decel="50000" fill="hold" nodeType="withEffect">
                                  <p:stCondLst>
                                    <p:cond delay="0"/>
                                  </p:stCondLst>
                                  <p:childTnLst>
                                    <p:animMotion origin="layout" path="M 4.68726E-6 2.86882E-6 L -0.24994 2.86882E-6 " pathEditMode="relative" rAng="0" ptsTypes="AA">
                                      <p:cBhvr>
                                        <p:cTn id="21" dur="2000" fill="hold"/>
                                        <p:tgtEl>
                                          <p:spTgt spid="34"/>
                                        </p:tgtEl>
                                        <p:attrNameLst>
                                          <p:attrName>ppt_x</p:attrName>
                                          <p:attrName>ppt_y</p:attrName>
                                        </p:attrNameLst>
                                      </p:cBhvr>
                                      <p:rCtr x="-12497" y="0"/>
                                    </p:animMotion>
                                  </p:childTnLst>
                                </p:cTn>
                              </p:par>
                              <p:par>
                                <p:cTn id="22" presetID="35" presetClass="path" presetSubtype="0" accel="50000" decel="50000" fill="hold" nodeType="withEffect">
                                  <p:stCondLst>
                                    <p:cond delay="0"/>
                                  </p:stCondLst>
                                  <p:childTnLst>
                                    <p:animMotion origin="layout" path="M 2.02451E-6 2.86882E-6 L -0.24994 2.86882E-6 " pathEditMode="relative" rAng="0" ptsTypes="AA">
                                      <p:cBhvr>
                                        <p:cTn id="23" dur="2000" fill="hold"/>
                                        <p:tgtEl>
                                          <p:spTgt spid="35"/>
                                        </p:tgtEl>
                                        <p:attrNameLst>
                                          <p:attrName>ppt_x</p:attrName>
                                          <p:attrName>ppt_y</p:attrName>
                                        </p:attrNameLst>
                                      </p:cBhvr>
                                      <p:rCtr x="-12497" y="0"/>
                                    </p:animMotion>
                                  </p:childTnLst>
                                </p:cTn>
                              </p:par>
                              <p:par>
                                <p:cTn id="24" presetID="35" presetClass="path" presetSubtype="0" accel="50000" decel="50000" fill="hold" nodeType="withEffect">
                                  <p:stCondLst>
                                    <p:cond delay="0"/>
                                  </p:stCondLst>
                                  <p:childTnLst>
                                    <p:animMotion origin="layout" path="M 5.51442E-7 -4.4621E-6 L -0.24994 -4.4621E-6 " pathEditMode="relative" rAng="0" ptsTypes="AA">
                                      <p:cBhvr>
                                        <p:cTn id="25" dur="2000" fill="hold"/>
                                        <p:tgtEl>
                                          <p:spTgt spid="32"/>
                                        </p:tgtEl>
                                        <p:attrNameLst>
                                          <p:attrName>ppt_x</p:attrName>
                                          <p:attrName>ppt_y</p:attrName>
                                        </p:attrNameLst>
                                      </p:cBhvr>
                                      <p:rCtr x="-12497" y="0"/>
                                    </p:animMotion>
                                  </p:childTnLst>
                                </p:cTn>
                              </p:par>
                              <p:par>
                                <p:cTn id="26" presetID="9" presetClass="emph" presetSubtype="0" nodeType="withEffect">
                                  <p:stCondLst>
                                    <p:cond delay="0"/>
                                  </p:stCondLst>
                                  <p:childTnLst>
                                    <p:set>
                                      <p:cBhvr rctx="PPT">
                                        <p:cTn id="27" dur="indefinite"/>
                                        <p:tgtEl>
                                          <p:spTgt spid="32"/>
                                        </p:tgtEl>
                                        <p:attrNameLst>
                                          <p:attrName>style.opacity</p:attrName>
                                        </p:attrNameLst>
                                      </p:cBhvr>
                                      <p:to>
                                        <p:strVal val="0.5"/>
                                      </p:to>
                                    </p:set>
                                    <p:animEffect filter="image" prLst="opacity: 0.5">
                                      <p:cBhvr rctx="IE">
                                        <p:cTn id="28" dur="indefinite"/>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Azure Friday episodes</a:t>
            </a:r>
          </a:p>
          <a:p>
            <a:pPr lvl="1"/>
            <a:r>
              <a:rPr lang="en-US" dirty="0">
                <a:hlinkClick r:id="rId2"/>
              </a:rPr>
              <a:t>Azure Scheduler 101 - Kevin Lam explains how to schedule stuff</a:t>
            </a:r>
            <a:endParaRPr lang="en-US" dirty="0"/>
          </a:p>
          <a:p>
            <a:pPr lvl="1"/>
            <a:r>
              <a:rPr lang="en-US" dirty="0">
                <a:hlinkClick r:id="rId3"/>
              </a:rPr>
              <a:t>Azure Scheduler 102 - Kevin Lam on strange or unusual schedules</a:t>
            </a:r>
            <a:endParaRPr lang="en-US" dirty="0"/>
          </a:p>
          <a:p>
            <a:pPr lvl="1"/>
            <a:r>
              <a:rPr lang="en-US" dirty="0">
                <a:hlinkClick r:id="rId4"/>
              </a:rPr>
              <a:t>Azure Scheduler 103 - Kevin Lam on the internals and details behind scheduled </a:t>
            </a:r>
            <a:r>
              <a:rPr lang="en-US" dirty="0" smtClean="0">
                <a:hlinkClick r:id="rId4"/>
              </a:rPr>
              <a:t>jobs</a:t>
            </a:r>
            <a:endParaRPr lang="en-US" dirty="0"/>
          </a:p>
        </p:txBody>
      </p:sp>
      <p:sp>
        <p:nvSpPr>
          <p:cNvPr id="2" name="Title 1"/>
          <p:cNvSpPr>
            <a:spLocks noGrp="1"/>
          </p:cNvSpPr>
          <p:nvPr>
            <p:ph type="title"/>
          </p:nvPr>
        </p:nvSpPr>
        <p:spPr/>
        <p:txBody>
          <a:bodyPr/>
          <a:lstStyle/>
          <a:p>
            <a:r>
              <a:rPr lang="en-US" dirty="0" smtClean="0"/>
              <a:t>Azure Scheduler – Learn More</a:t>
            </a:r>
            <a:endParaRPr lang="en-US" dirty="0"/>
          </a:p>
        </p:txBody>
      </p:sp>
    </p:spTree>
    <p:extLst>
      <p:ext uri="{BB962C8B-B14F-4D97-AF65-F5344CB8AC3E}">
        <p14:creationId xmlns:p14="http://schemas.microsoft.com/office/powerpoint/2010/main" val="234722933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a:t>
            </a:r>
            <a:r>
              <a:rPr lang="en-US" dirty="0" err="1" smtClean="0"/>
              <a:t>WebJobs</a:t>
            </a:r>
            <a:endParaRPr lang="en-US" dirty="0"/>
          </a:p>
        </p:txBody>
      </p:sp>
    </p:spTree>
    <p:extLst>
      <p:ext uri="{BB962C8B-B14F-4D97-AF65-F5344CB8AC3E}">
        <p14:creationId xmlns:p14="http://schemas.microsoft.com/office/powerpoint/2010/main" val="281918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Azure </a:t>
            </a:r>
            <a:r>
              <a:rPr lang="en-US" dirty="0" err="1" smtClean="0"/>
              <a:t>WebJobs</a:t>
            </a:r>
            <a:endParaRPr lang="en-US" dirty="0"/>
          </a:p>
        </p:txBody>
      </p:sp>
    </p:spTree>
    <p:extLst>
      <p:ext uri="{BB962C8B-B14F-4D97-AF65-F5344CB8AC3E}">
        <p14:creationId xmlns:p14="http://schemas.microsoft.com/office/powerpoint/2010/main" val="213184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en-US" dirty="0"/>
              <a:t>Host and schedule lightweights job on an existing website</a:t>
            </a:r>
          </a:p>
          <a:p>
            <a:r>
              <a:rPr lang="en-US" dirty="0"/>
              <a:t>Triggered once, by schedule or run continuously</a:t>
            </a:r>
          </a:p>
          <a:p>
            <a:r>
              <a:rPr lang="en-US" dirty="0"/>
              <a:t>Support: </a:t>
            </a:r>
          </a:p>
          <a:p>
            <a:pPr lvl="1"/>
            <a:r>
              <a:rPr lang="en-US" dirty="0"/>
              <a:t>batch (.exe/.</a:t>
            </a:r>
            <a:r>
              <a:rPr lang="en-US" dirty="0" err="1"/>
              <a:t>cmd</a:t>
            </a:r>
            <a:r>
              <a:rPr lang="en-US" dirty="0"/>
              <a:t>/.bat)</a:t>
            </a:r>
          </a:p>
          <a:p>
            <a:pPr lvl="1"/>
            <a:r>
              <a:rPr lang="en-US" dirty="0"/>
              <a:t>bash (.</a:t>
            </a:r>
            <a:r>
              <a:rPr lang="en-US" dirty="0" err="1"/>
              <a:t>sh</a:t>
            </a:r>
            <a:r>
              <a:rPr lang="en-US" dirty="0"/>
              <a:t>)</a:t>
            </a:r>
          </a:p>
          <a:p>
            <a:pPr lvl="1"/>
            <a:r>
              <a:rPr lang="en-US" dirty="0" err="1"/>
              <a:t>javascript</a:t>
            </a:r>
            <a:r>
              <a:rPr lang="en-US" dirty="0"/>
              <a:t> (.</a:t>
            </a:r>
            <a:r>
              <a:rPr lang="en-US" dirty="0" err="1"/>
              <a:t>js</a:t>
            </a:r>
            <a:r>
              <a:rPr lang="en-US" dirty="0"/>
              <a:t> as node.js)</a:t>
            </a:r>
          </a:p>
          <a:p>
            <a:pPr lvl="1"/>
            <a:r>
              <a:rPr lang="en-US" dirty="0" err="1"/>
              <a:t>php</a:t>
            </a:r>
            <a:r>
              <a:rPr lang="en-US" dirty="0"/>
              <a:t> (.</a:t>
            </a:r>
            <a:r>
              <a:rPr lang="en-US" dirty="0" err="1"/>
              <a:t>php</a:t>
            </a:r>
            <a:r>
              <a:rPr lang="en-US" dirty="0"/>
              <a:t>) </a:t>
            </a:r>
          </a:p>
          <a:p>
            <a:pPr lvl="1"/>
            <a:r>
              <a:rPr lang="en-US" dirty="0"/>
              <a:t>python (.</a:t>
            </a:r>
            <a:r>
              <a:rPr lang="en-US" dirty="0" err="1"/>
              <a:t>py</a:t>
            </a:r>
            <a:r>
              <a:rPr lang="en-US" dirty="0"/>
              <a:t>)</a:t>
            </a:r>
          </a:p>
          <a:p>
            <a:r>
              <a:rPr lang="en-US" dirty="0"/>
              <a:t>Dashboard </a:t>
            </a:r>
            <a:r>
              <a:rPr lang="en-US" dirty="0" smtClean="0"/>
              <a:t>Experience</a:t>
            </a:r>
            <a:endParaRPr lang="en-US" dirty="0"/>
          </a:p>
        </p:txBody>
      </p:sp>
      <p:sp>
        <p:nvSpPr>
          <p:cNvPr id="4" name="Title 3"/>
          <p:cNvSpPr>
            <a:spLocks noGrp="1"/>
          </p:cNvSpPr>
          <p:nvPr>
            <p:ph type="title"/>
          </p:nvPr>
        </p:nvSpPr>
        <p:spPr/>
        <p:txBody>
          <a:bodyPr/>
          <a:lstStyle/>
          <a:p>
            <a:r>
              <a:rPr lang="en-US" dirty="0" smtClean="0"/>
              <a:t>Azure </a:t>
            </a:r>
            <a:r>
              <a:rPr lang="en-US" dirty="0" err="1" smtClean="0"/>
              <a:t>WebJobs</a:t>
            </a:r>
            <a:endParaRPr lang="en-US" dirty="0"/>
          </a:p>
        </p:txBody>
      </p:sp>
    </p:spTree>
    <p:extLst>
      <p:ext uri="{BB962C8B-B14F-4D97-AF65-F5344CB8AC3E}">
        <p14:creationId xmlns:p14="http://schemas.microsoft.com/office/powerpoint/2010/main" val="20512964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Services Architecture</a:t>
            </a:r>
            <a:endParaRPr lang="en-US" dirty="0"/>
          </a:p>
        </p:txBody>
      </p:sp>
      <p:pic>
        <p:nvPicPr>
          <p:cNvPr id="4" name="Picture 11"/>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835295" y="4091735"/>
            <a:ext cx="92221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3703637" y="5650217"/>
            <a:ext cx="10531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439434" y="1826132"/>
            <a:ext cx="2405827" cy="835200"/>
            <a:chOff x="4419" y="295527"/>
            <a:chExt cx="2657573" cy="835200"/>
          </a:xfrm>
          <a:solidFill>
            <a:schemeClr val="accent6"/>
          </a:solidFill>
        </p:grpSpPr>
        <p:sp>
          <p:nvSpPr>
            <p:cNvPr id="7" name="Rectangle 6"/>
            <p:cNvSpPr/>
            <p:nvPr/>
          </p:nvSpPr>
          <p:spPr>
            <a:xfrm>
              <a:off x="4419" y="295527"/>
              <a:ext cx="2657573" cy="835200"/>
            </a:xfrm>
            <a:prstGeom prst="rect">
              <a:avLst/>
            </a:prstGeom>
            <a:gr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Rectangle 7"/>
            <p:cNvSpPr/>
            <p:nvPr/>
          </p:nvSpPr>
          <p:spPr>
            <a:xfrm>
              <a:off x="4419" y="295527"/>
              <a:ext cx="2657573" cy="835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p>
              <a:pPr algn="ctr" defTabSz="1289050">
                <a:lnSpc>
                  <a:spcPct val="90000"/>
                </a:lnSpc>
                <a:spcBef>
                  <a:spcPct val="0"/>
                </a:spcBef>
                <a:spcAft>
                  <a:spcPct val="35000"/>
                </a:spcAft>
              </a:pPr>
              <a:r>
                <a:rPr lang="en-US" sz="2900" dirty="0" smtClean="0">
                  <a:solidFill>
                    <a:srgbClr val="FFFFFF"/>
                  </a:solidFill>
                </a:rPr>
                <a:t>Web Role</a:t>
              </a:r>
              <a:endParaRPr lang="en-US" sz="2900" dirty="0">
                <a:solidFill>
                  <a:srgbClr val="FFFFFF"/>
                </a:solidFill>
              </a:endParaRPr>
            </a:p>
          </p:txBody>
        </p:sp>
      </p:grpSp>
      <p:grpSp>
        <p:nvGrpSpPr>
          <p:cNvPr id="9" name="Group 8"/>
          <p:cNvGrpSpPr/>
          <p:nvPr/>
        </p:nvGrpSpPr>
        <p:grpSpPr>
          <a:xfrm>
            <a:off x="4922836" y="1826132"/>
            <a:ext cx="2895601" cy="835200"/>
            <a:chOff x="4419" y="295527"/>
            <a:chExt cx="2657573" cy="835200"/>
          </a:xfrm>
          <a:solidFill>
            <a:schemeClr val="accent3"/>
          </a:solidFill>
        </p:grpSpPr>
        <p:sp>
          <p:nvSpPr>
            <p:cNvPr id="10" name="Rectangle 9"/>
            <p:cNvSpPr/>
            <p:nvPr/>
          </p:nvSpPr>
          <p:spPr>
            <a:xfrm>
              <a:off x="4419" y="295527"/>
              <a:ext cx="2657573" cy="835200"/>
            </a:xfrm>
            <a:prstGeom prst="rect">
              <a:avLst/>
            </a:prstGeom>
            <a:gr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Rectangle 10"/>
            <p:cNvSpPr/>
            <p:nvPr/>
          </p:nvSpPr>
          <p:spPr>
            <a:xfrm>
              <a:off x="4419" y="295527"/>
              <a:ext cx="2657573" cy="835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p>
              <a:pPr algn="ctr" defTabSz="1289050">
                <a:lnSpc>
                  <a:spcPct val="90000"/>
                </a:lnSpc>
                <a:spcBef>
                  <a:spcPct val="0"/>
                </a:spcBef>
                <a:spcAft>
                  <a:spcPct val="35000"/>
                </a:spcAft>
              </a:pPr>
              <a:r>
                <a:rPr lang="en-US" sz="2900" dirty="0" smtClean="0">
                  <a:solidFill>
                    <a:srgbClr val="FFFFFF"/>
                  </a:solidFill>
                </a:rPr>
                <a:t>Search Worker</a:t>
              </a:r>
              <a:endParaRPr lang="en-US" sz="2900" dirty="0">
                <a:solidFill>
                  <a:srgbClr val="FFFFFF"/>
                </a:solidFill>
              </a:endParaRPr>
            </a:p>
          </p:txBody>
        </p:sp>
      </p:grpSp>
      <p:grpSp>
        <p:nvGrpSpPr>
          <p:cNvPr id="12" name="Group 11"/>
          <p:cNvGrpSpPr/>
          <p:nvPr/>
        </p:nvGrpSpPr>
        <p:grpSpPr>
          <a:xfrm>
            <a:off x="9478255" y="1825542"/>
            <a:ext cx="2627621" cy="835200"/>
            <a:chOff x="4419" y="295527"/>
            <a:chExt cx="2657573" cy="835200"/>
          </a:xfrm>
          <a:solidFill>
            <a:schemeClr val="accent3"/>
          </a:solidFill>
        </p:grpSpPr>
        <p:sp>
          <p:nvSpPr>
            <p:cNvPr id="13" name="Rectangle 12"/>
            <p:cNvSpPr/>
            <p:nvPr/>
          </p:nvSpPr>
          <p:spPr>
            <a:xfrm>
              <a:off x="4419" y="295527"/>
              <a:ext cx="2657573" cy="835200"/>
            </a:xfrm>
            <a:prstGeom prst="rect">
              <a:avLst/>
            </a:prstGeom>
            <a:gr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Rectangle 13"/>
            <p:cNvSpPr/>
            <p:nvPr/>
          </p:nvSpPr>
          <p:spPr>
            <a:xfrm>
              <a:off x="4419" y="295527"/>
              <a:ext cx="2657573" cy="8352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p>
              <a:pPr algn="ctr" defTabSz="1289050">
                <a:lnSpc>
                  <a:spcPct val="90000"/>
                </a:lnSpc>
                <a:spcBef>
                  <a:spcPct val="0"/>
                </a:spcBef>
                <a:spcAft>
                  <a:spcPct val="35000"/>
                </a:spcAft>
              </a:pPr>
              <a:r>
                <a:rPr lang="en-US" sz="2900" dirty="0" smtClean="0">
                  <a:solidFill>
                    <a:srgbClr val="FFFFFF"/>
                  </a:solidFill>
                </a:rPr>
                <a:t>Email Worker</a:t>
              </a:r>
              <a:endParaRPr lang="en-US" sz="2900" dirty="0">
                <a:solidFill>
                  <a:srgbClr val="FFFFFF"/>
                </a:solidFill>
              </a:endParaRPr>
            </a:p>
          </p:txBody>
        </p:sp>
      </p:grpSp>
      <p:pic>
        <p:nvPicPr>
          <p:cNvPr id="15" name="Picture 2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5624184" y="4091735"/>
            <a:ext cx="111012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9866423" y="4117654"/>
            <a:ext cx="111012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7872241" y="5650217"/>
            <a:ext cx="10531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p:cNvGrpSpPr/>
          <p:nvPr/>
        </p:nvGrpSpPr>
        <p:grpSpPr>
          <a:xfrm>
            <a:off x="4727982" y="4518623"/>
            <a:ext cx="901620" cy="1604963"/>
            <a:chOff x="4737104" y="3573462"/>
            <a:chExt cx="901620" cy="1604963"/>
          </a:xfrm>
        </p:grpSpPr>
        <p:cxnSp>
          <p:nvCxnSpPr>
            <p:cNvPr id="28" name="Straight Connector 27"/>
            <p:cNvCxnSpPr/>
            <p:nvPr/>
          </p:nvCxnSpPr>
          <p:spPr>
            <a:xfrm>
              <a:off x="5178792" y="3573462"/>
              <a:ext cx="459932"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178792" y="3581577"/>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37104" y="5173662"/>
              <a:ext cx="44645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flipV="1">
            <a:off x="6683252" y="3537746"/>
            <a:ext cx="1195261" cy="1037108"/>
            <a:chOff x="6683252" y="3573462"/>
            <a:chExt cx="1195261" cy="955673"/>
          </a:xfrm>
        </p:grpSpPr>
        <p:cxnSp>
          <p:nvCxnSpPr>
            <p:cNvPr id="39" name="Straight Connector 38"/>
            <p:cNvCxnSpPr/>
            <p:nvPr/>
          </p:nvCxnSpPr>
          <p:spPr>
            <a:xfrm>
              <a:off x="6683252" y="3573462"/>
              <a:ext cx="74881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432062" y="4529135"/>
              <a:ext cx="446451"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32062" y="3576814"/>
              <a:ext cx="0" cy="952321"/>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2" name="Picture 5"/>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818437" y="3080546"/>
            <a:ext cx="104620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Group 69"/>
          <p:cNvGrpSpPr/>
          <p:nvPr/>
        </p:nvGrpSpPr>
        <p:grpSpPr>
          <a:xfrm>
            <a:off x="7432062" y="4529135"/>
            <a:ext cx="446451" cy="1605435"/>
            <a:chOff x="7432062" y="4529135"/>
            <a:chExt cx="446451" cy="1547499"/>
          </a:xfrm>
        </p:grpSpPr>
        <p:cxnSp>
          <p:nvCxnSpPr>
            <p:cNvPr id="43" name="Straight Connector 42"/>
            <p:cNvCxnSpPr/>
            <p:nvPr/>
          </p:nvCxnSpPr>
          <p:spPr>
            <a:xfrm>
              <a:off x="7432062" y="6076634"/>
              <a:ext cx="446451"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432062" y="4529135"/>
              <a:ext cx="0" cy="1547499"/>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439434" y="4030792"/>
            <a:ext cx="1844786" cy="627864"/>
            <a:chOff x="478975" y="3055319"/>
            <a:chExt cx="1844786" cy="627864"/>
          </a:xfrm>
        </p:grpSpPr>
        <p:sp>
          <p:nvSpPr>
            <p:cNvPr id="61" name="TextBox 60"/>
            <p:cNvSpPr txBox="1"/>
            <p:nvPr/>
          </p:nvSpPr>
          <p:spPr>
            <a:xfrm>
              <a:off x="478975" y="3055319"/>
              <a:ext cx="18447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request</a:t>
              </a:r>
            </a:p>
          </p:txBody>
        </p:sp>
        <p:cxnSp>
          <p:nvCxnSpPr>
            <p:cNvPr id="59" name="Straight Connector 58"/>
            <p:cNvCxnSpPr/>
            <p:nvPr/>
          </p:nvCxnSpPr>
          <p:spPr>
            <a:xfrm>
              <a:off x="487252" y="3573462"/>
              <a:ext cx="1311385"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4453795" y="6164262"/>
            <a:ext cx="18447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queue</a:t>
            </a:r>
          </a:p>
        </p:txBody>
      </p:sp>
      <p:sp>
        <p:nvSpPr>
          <p:cNvPr id="63" name="TextBox 62"/>
          <p:cNvSpPr txBox="1"/>
          <p:nvPr/>
        </p:nvSpPr>
        <p:spPr>
          <a:xfrm>
            <a:off x="8594788" y="6134570"/>
            <a:ext cx="18447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queue</a:t>
            </a:r>
          </a:p>
        </p:txBody>
      </p:sp>
      <p:sp>
        <p:nvSpPr>
          <p:cNvPr id="64" name="TextBox 63"/>
          <p:cNvSpPr txBox="1"/>
          <p:nvPr/>
        </p:nvSpPr>
        <p:spPr>
          <a:xfrm>
            <a:off x="8594788" y="2914381"/>
            <a:ext cx="18447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blob</a:t>
            </a:r>
          </a:p>
        </p:txBody>
      </p:sp>
      <p:grpSp>
        <p:nvGrpSpPr>
          <p:cNvPr id="72" name="Group 71"/>
          <p:cNvGrpSpPr/>
          <p:nvPr/>
        </p:nvGrpSpPr>
        <p:grpSpPr>
          <a:xfrm>
            <a:off x="10926651" y="4078834"/>
            <a:ext cx="1844786" cy="627864"/>
            <a:chOff x="11006620" y="3136340"/>
            <a:chExt cx="1844786" cy="627864"/>
          </a:xfrm>
        </p:grpSpPr>
        <p:sp>
          <p:nvSpPr>
            <p:cNvPr id="65" name="TextBox 64"/>
            <p:cNvSpPr txBox="1"/>
            <p:nvPr/>
          </p:nvSpPr>
          <p:spPr>
            <a:xfrm>
              <a:off x="11006620" y="3136340"/>
              <a:ext cx="184478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email</a:t>
              </a:r>
            </a:p>
          </p:txBody>
        </p:sp>
        <p:cxnSp>
          <p:nvCxnSpPr>
            <p:cNvPr id="66" name="Straight Connector 65"/>
            <p:cNvCxnSpPr/>
            <p:nvPr/>
          </p:nvCxnSpPr>
          <p:spPr>
            <a:xfrm>
              <a:off x="11079052" y="3654483"/>
              <a:ext cx="1311385"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744151" y="4790069"/>
            <a:ext cx="972036" cy="1338273"/>
            <a:chOff x="2797052" y="3565386"/>
            <a:chExt cx="972036" cy="1596848"/>
          </a:xfrm>
        </p:grpSpPr>
        <p:cxnSp>
          <p:nvCxnSpPr>
            <p:cNvPr id="54" name="Straight Connector 53"/>
            <p:cNvCxnSpPr/>
            <p:nvPr/>
          </p:nvCxnSpPr>
          <p:spPr>
            <a:xfrm>
              <a:off x="2797052" y="3573462"/>
              <a:ext cx="52558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322637" y="5162234"/>
              <a:ext cx="446451"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322637" y="3565386"/>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6"/>
          <a:stretch>
            <a:fillRect/>
          </a:stretch>
        </p:blipFill>
        <p:spPr>
          <a:xfrm>
            <a:off x="3836283" y="3080546"/>
            <a:ext cx="848174" cy="1089248"/>
          </a:xfrm>
          <a:prstGeom prst="rect">
            <a:avLst/>
          </a:prstGeom>
        </p:spPr>
      </p:pic>
      <p:grpSp>
        <p:nvGrpSpPr>
          <p:cNvPr id="60" name="Group 59"/>
          <p:cNvGrpSpPr/>
          <p:nvPr/>
        </p:nvGrpSpPr>
        <p:grpSpPr>
          <a:xfrm>
            <a:off x="2725907" y="3542244"/>
            <a:ext cx="1132620" cy="914719"/>
            <a:chOff x="4737104" y="3573462"/>
            <a:chExt cx="901620" cy="1604963"/>
          </a:xfrm>
        </p:grpSpPr>
        <p:cxnSp>
          <p:nvCxnSpPr>
            <p:cNvPr id="74" name="Straight Connector 73"/>
            <p:cNvCxnSpPr/>
            <p:nvPr/>
          </p:nvCxnSpPr>
          <p:spPr>
            <a:xfrm>
              <a:off x="5178792" y="3573462"/>
              <a:ext cx="459932"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178792" y="3581577"/>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37104" y="5173662"/>
              <a:ext cx="44645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3269736" y="2637285"/>
            <a:ext cx="184478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Scheduler</a:t>
            </a:r>
            <a:br>
              <a:rPr lang="en-US" sz="2400" dirty="0" smtClean="0">
                <a:gradFill>
                  <a:gsLst>
                    <a:gs pos="2917">
                      <a:srgbClr val="FFFFFF"/>
                    </a:gs>
                    <a:gs pos="30000">
                      <a:srgbClr val="FFFFFF"/>
                    </a:gs>
                  </a:gsLst>
                  <a:lin ang="5400000" scaled="0"/>
                </a:gradFill>
              </a:rPr>
            </a:br>
            <a:r>
              <a:rPr lang="en-US" sz="2400" dirty="0" smtClean="0">
                <a:gradFill>
                  <a:gsLst>
                    <a:gs pos="2917">
                      <a:srgbClr val="FFFFFF"/>
                    </a:gs>
                    <a:gs pos="30000">
                      <a:srgbClr val="FFFFFF"/>
                    </a:gs>
                  </a:gsLst>
                  <a:lin ang="5400000" scaled="0"/>
                </a:gradFill>
              </a:rPr>
              <a:t>job</a:t>
            </a:r>
          </a:p>
        </p:txBody>
      </p:sp>
      <p:grpSp>
        <p:nvGrpSpPr>
          <p:cNvPr id="81" name="Group 80"/>
          <p:cNvGrpSpPr/>
          <p:nvPr/>
        </p:nvGrpSpPr>
        <p:grpSpPr>
          <a:xfrm>
            <a:off x="8820784" y="3547435"/>
            <a:ext cx="1067137" cy="829067"/>
            <a:chOff x="2797052" y="3565386"/>
            <a:chExt cx="972036" cy="1596848"/>
          </a:xfrm>
        </p:grpSpPr>
        <p:cxnSp>
          <p:nvCxnSpPr>
            <p:cNvPr id="82" name="Straight Connector 81"/>
            <p:cNvCxnSpPr/>
            <p:nvPr/>
          </p:nvCxnSpPr>
          <p:spPr>
            <a:xfrm>
              <a:off x="2797052" y="3573462"/>
              <a:ext cx="52558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322637" y="5162234"/>
              <a:ext cx="446451"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322637" y="3565386"/>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8908057" y="4706698"/>
            <a:ext cx="979864" cy="1427872"/>
            <a:chOff x="4737104" y="3573462"/>
            <a:chExt cx="901620" cy="1604963"/>
          </a:xfrm>
        </p:grpSpPr>
        <p:cxnSp>
          <p:nvCxnSpPr>
            <p:cNvPr id="86" name="Straight Connector 85"/>
            <p:cNvCxnSpPr/>
            <p:nvPr/>
          </p:nvCxnSpPr>
          <p:spPr>
            <a:xfrm>
              <a:off x="5178792" y="3573462"/>
              <a:ext cx="459932"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5178792" y="3581577"/>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37104" y="5173662"/>
              <a:ext cx="44645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rot="10800000">
            <a:off x="2707896" y="3875350"/>
            <a:ext cx="1204772" cy="695865"/>
            <a:chOff x="4737104" y="3573462"/>
            <a:chExt cx="901620" cy="1604963"/>
          </a:xfrm>
        </p:grpSpPr>
        <p:cxnSp>
          <p:nvCxnSpPr>
            <p:cNvPr id="90" name="Straight Connector 89"/>
            <p:cNvCxnSpPr/>
            <p:nvPr/>
          </p:nvCxnSpPr>
          <p:spPr>
            <a:xfrm>
              <a:off x="5178792" y="3573462"/>
              <a:ext cx="459932"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178792" y="3581577"/>
              <a:ext cx="0" cy="1596848"/>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37104" y="5173662"/>
              <a:ext cx="446451"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138477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Azure </a:t>
            </a:r>
            <a:r>
              <a:rPr lang="en-US" dirty="0" err="1" smtClean="0"/>
              <a:t>WebJobs</a:t>
            </a:r>
            <a:r>
              <a:rPr lang="en-US" dirty="0" smtClean="0"/>
              <a:t> SDK</a:t>
            </a:r>
            <a:endParaRPr lang="en-US" dirty="0"/>
          </a:p>
        </p:txBody>
      </p:sp>
    </p:spTree>
    <p:extLst>
      <p:ext uri="{BB962C8B-B14F-4D97-AF65-F5344CB8AC3E}">
        <p14:creationId xmlns:p14="http://schemas.microsoft.com/office/powerpoint/2010/main" val="43953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598182"/>
          </a:xfrm>
        </p:spPr>
        <p:txBody>
          <a:bodyPr/>
          <a:lstStyle/>
          <a:p>
            <a:endParaRPr lang="en-US" dirty="0" smtClean="0"/>
          </a:p>
          <a:p>
            <a:pPr marL="0" indent="0">
              <a:buNone/>
            </a:pPr>
            <a:r>
              <a:rPr lang="en-US" sz="1800" dirty="0" smtClean="0"/>
              <a:t> </a:t>
            </a:r>
            <a:endParaRPr lang="en-US" sz="1800" dirty="0"/>
          </a:p>
          <a:p>
            <a:r>
              <a:rPr lang="en-US" dirty="0" smtClean="0"/>
              <a:t>Makes creating </a:t>
            </a:r>
            <a:r>
              <a:rPr lang="en-US" dirty="0" err="1" smtClean="0"/>
              <a:t>WebJobs</a:t>
            </a:r>
            <a:r>
              <a:rPr lang="en-US" dirty="0" smtClean="0"/>
              <a:t> easy</a:t>
            </a:r>
          </a:p>
          <a:p>
            <a:r>
              <a:rPr lang="en-US" dirty="0"/>
              <a:t>Blobs, Queues, Tables, Service </a:t>
            </a:r>
            <a:r>
              <a:rPr lang="en-US" dirty="0" smtClean="0"/>
              <a:t>Bus</a:t>
            </a:r>
          </a:p>
          <a:p>
            <a:r>
              <a:rPr lang="en-US" dirty="0" smtClean="0"/>
              <a:t>Model Binding, also Extensible</a:t>
            </a:r>
          </a:p>
          <a:p>
            <a:r>
              <a:rPr lang="en-US" dirty="0" smtClean="0"/>
              <a:t>Detailed execution history reports</a:t>
            </a:r>
          </a:p>
          <a:p>
            <a:endParaRPr lang="en-US" dirty="0"/>
          </a:p>
        </p:txBody>
      </p:sp>
      <p:sp>
        <p:nvSpPr>
          <p:cNvPr id="4" name="Title 3"/>
          <p:cNvSpPr>
            <a:spLocks noGrp="1"/>
          </p:cNvSpPr>
          <p:nvPr>
            <p:ph type="title"/>
          </p:nvPr>
        </p:nvSpPr>
        <p:spPr/>
        <p:txBody>
          <a:bodyPr/>
          <a:lstStyle/>
          <a:p>
            <a:r>
              <a:rPr lang="en-US" dirty="0" smtClean="0"/>
              <a:t>Azure </a:t>
            </a:r>
            <a:r>
              <a:rPr lang="en-US" dirty="0" err="1" smtClean="0"/>
              <a:t>WebJobs</a:t>
            </a:r>
            <a:r>
              <a:rPr lang="en-US" dirty="0" smtClean="0"/>
              <a:t> SDK</a:t>
            </a:r>
            <a:endParaRPr lang="en-US" dirty="0"/>
          </a:p>
        </p:txBody>
      </p:sp>
      <p:sp>
        <p:nvSpPr>
          <p:cNvPr id="8" name="Rectangle 7"/>
          <p:cNvSpPr>
            <a:spLocks noChangeArrowheads="1"/>
          </p:cNvSpPr>
          <p:nvPr/>
        </p:nvSpPr>
        <p:spPr bwMode="auto">
          <a:xfrm>
            <a:off x="427037" y="1363662"/>
            <a:ext cx="9525000" cy="685800"/>
          </a:xfrm>
          <a:prstGeom prst="rect">
            <a:avLst/>
          </a:prstGeom>
          <a:solidFill>
            <a:schemeClr val="bg1">
              <a:lumMod val="50000"/>
            </a:schemeClr>
          </a:solidFill>
          <a:ln>
            <a:solidFill>
              <a:schemeClr val="bg1">
                <a:lumMod val="40000"/>
                <a:lumOff val="60000"/>
              </a:schemeClr>
            </a:solidFill>
          </a:ln>
        </p:spPr>
        <p:style>
          <a:lnRef idx="0">
            <a:schemeClr val="dk1"/>
          </a:lnRef>
          <a:fillRef idx="3">
            <a:schemeClr val="dk1"/>
          </a:fillRef>
          <a:effectRef idx="3">
            <a:schemeClr val="dk1"/>
          </a:effectRef>
          <a:fontRef idx="minor">
            <a:schemeClr val="lt1"/>
          </a:fontRef>
        </p:style>
        <p:txBody>
          <a:bodyPr vert="horz" wrap="square" lIns="182880" tIns="0" rIns="46023" bIns="91440" numCol="1" anchor="ctr" anchorCtr="0" compatLnSpc="1">
            <a:prstTxWarp prst="textNoShape">
              <a:avLst/>
            </a:prstTxWarp>
            <a:noAutofit/>
          </a:bodyPr>
          <a:lstStyle/>
          <a:p>
            <a:pPr defTabSz="914400" eaLnBrk="0" fontAlgn="base" hangingPunct="0">
              <a:spcBef>
                <a:spcPct val="0"/>
              </a:spcBef>
              <a:spcAft>
                <a:spcPct val="0"/>
              </a:spcAft>
            </a:pPr>
            <a:r>
              <a:rPr lang="en-US" altLang="en-US" sz="2400" dirty="0" smtClean="0">
                <a:solidFill>
                  <a:srgbClr val="FFFFFF"/>
                </a:solidFill>
                <a:latin typeface="Consolas" panose="020B0609020204030204" pitchFamily="49" charset="0"/>
                <a:cs typeface="Consolas" panose="020B0609020204030204" pitchFamily="49" charset="0"/>
              </a:rPr>
              <a:t>PM&gt; Install-Package </a:t>
            </a:r>
            <a:r>
              <a:rPr lang="en-US" altLang="en-US" sz="2400" dirty="0" err="1" smtClean="0">
                <a:solidFill>
                  <a:srgbClr val="FFFFFF"/>
                </a:solidFill>
                <a:latin typeface="Consolas" panose="020B0609020204030204" pitchFamily="49" charset="0"/>
                <a:cs typeface="Consolas" panose="020B0609020204030204" pitchFamily="49" charset="0"/>
              </a:rPr>
              <a:t>Microsoft.Azure.WebJobs</a:t>
            </a:r>
            <a:r>
              <a:rPr lang="en-US" altLang="en-US" sz="3600" dirty="0" smtClean="0">
                <a:solidFill>
                  <a:srgbClr val="FFFFFF"/>
                </a:solidFill>
              </a:rPr>
              <a:t> </a:t>
            </a:r>
            <a:endParaRPr lang="en-US" altLang="en-US" sz="5400" dirty="0"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150661178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t>
            </a:r>
            <a:r>
              <a:rPr lang="en-US" dirty="0" err="1"/>
              <a:t>WebJobs</a:t>
            </a:r>
            <a:r>
              <a:rPr lang="en-US" dirty="0"/>
              <a:t> – Learn More</a:t>
            </a:r>
          </a:p>
        </p:txBody>
      </p:sp>
      <p:sp>
        <p:nvSpPr>
          <p:cNvPr id="6" name="Text Placeholder 5"/>
          <p:cNvSpPr>
            <a:spLocks noGrp="1"/>
          </p:cNvSpPr>
          <p:nvPr>
            <p:ph type="body" sz="quarter" idx="11"/>
          </p:nvPr>
        </p:nvSpPr>
        <p:spPr>
          <a:xfrm>
            <a:off x="274639" y="1212849"/>
            <a:ext cx="11889564" cy="4665893"/>
          </a:xfrm>
        </p:spPr>
        <p:txBody>
          <a:bodyPr/>
          <a:lstStyle/>
          <a:p>
            <a:r>
              <a:rPr lang="en-US" dirty="0"/>
              <a:t>Azure </a:t>
            </a:r>
            <a:r>
              <a:rPr lang="en-US" dirty="0" smtClean="0"/>
              <a:t>Blog</a:t>
            </a:r>
            <a:endParaRPr lang="en-US" dirty="0"/>
          </a:p>
          <a:p>
            <a:pPr lvl="1"/>
            <a:r>
              <a:rPr lang="en-US" sz="2400" dirty="0">
                <a:hlinkClick r:id="rId3"/>
              </a:rPr>
              <a:t>Announcing the 0.3.0-beta preview of Microsoft Azure </a:t>
            </a:r>
            <a:r>
              <a:rPr lang="en-US" sz="2400" dirty="0" err="1">
                <a:hlinkClick r:id="rId3"/>
              </a:rPr>
              <a:t>WebJobs</a:t>
            </a:r>
            <a:r>
              <a:rPr lang="en-US" sz="2400" dirty="0">
                <a:hlinkClick r:id="rId3"/>
              </a:rPr>
              <a:t> SDK</a:t>
            </a:r>
            <a:endParaRPr lang="en-US" sz="2400" dirty="0"/>
          </a:p>
          <a:p>
            <a:pPr lvl="1"/>
            <a:endParaRPr lang="en-US" sz="2400" dirty="0" smtClean="0"/>
          </a:p>
          <a:p>
            <a:r>
              <a:rPr lang="en-US" dirty="0"/>
              <a:t>Azure Friday episodes</a:t>
            </a:r>
          </a:p>
          <a:p>
            <a:pPr lvl="1"/>
            <a:r>
              <a:rPr lang="en-US" sz="2400" dirty="0" smtClean="0">
                <a:solidFill>
                  <a:schemeClr val="tx1"/>
                </a:solidFill>
                <a:hlinkClick r:id="rId4"/>
              </a:rPr>
              <a:t>Azure </a:t>
            </a:r>
            <a:r>
              <a:rPr lang="en-US" sz="2400" dirty="0" err="1">
                <a:solidFill>
                  <a:schemeClr val="tx1"/>
                </a:solidFill>
                <a:hlinkClick r:id="rId4"/>
              </a:rPr>
              <a:t>WebJobs</a:t>
            </a:r>
            <a:r>
              <a:rPr lang="en-US" sz="2400" dirty="0">
                <a:solidFill>
                  <a:schemeClr val="tx1"/>
                </a:solidFill>
                <a:hlinkClick r:id="rId4"/>
              </a:rPr>
              <a:t> 101 - Basic </a:t>
            </a:r>
            <a:r>
              <a:rPr lang="en-US" sz="2400" dirty="0" err="1">
                <a:solidFill>
                  <a:schemeClr val="tx1"/>
                </a:solidFill>
                <a:hlinkClick r:id="rId4"/>
              </a:rPr>
              <a:t>WebJobs</a:t>
            </a:r>
            <a:r>
              <a:rPr lang="en-US" sz="2400" dirty="0">
                <a:solidFill>
                  <a:schemeClr val="tx1"/>
                </a:solidFill>
                <a:hlinkClick r:id="rId4"/>
              </a:rPr>
              <a:t> with Jamie Espinosa</a:t>
            </a:r>
            <a:endParaRPr lang="en-US" sz="2400" dirty="0">
              <a:solidFill>
                <a:schemeClr val="tx1"/>
              </a:solidFill>
            </a:endParaRPr>
          </a:p>
          <a:p>
            <a:pPr lvl="1"/>
            <a:r>
              <a:rPr lang="en-US" sz="2400" dirty="0">
                <a:solidFill>
                  <a:schemeClr val="tx1"/>
                </a:solidFill>
                <a:hlinkClick r:id="rId5"/>
              </a:rPr>
              <a:t>Azure </a:t>
            </a:r>
            <a:r>
              <a:rPr lang="en-US" sz="2400" dirty="0" err="1">
                <a:solidFill>
                  <a:schemeClr val="tx1"/>
                </a:solidFill>
                <a:hlinkClick r:id="rId5"/>
              </a:rPr>
              <a:t>WebJobs</a:t>
            </a:r>
            <a:r>
              <a:rPr lang="en-US" sz="2400" dirty="0">
                <a:solidFill>
                  <a:schemeClr val="tx1"/>
                </a:solidFill>
                <a:hlinkClick r:id="rId5"/>
              </a:rPr>
              <a:t> 102 - Scheduled </a:t>
            </a:r>
            <a:r>
              <a:rPr lang="en-US" sz="2400" dirty="0" err="1">
                <a:solidFill>
                  <a:schemeClr val="tx1"/>
                </a:solidFill>
                <a:hlinkClick r:id="rId5"/>
              </a:rPr>
              <a:t>WebJobs</a:t>
            </a:r>
            <a:r>
              <a:rPr lang="en-US" sz="2400" dirty="0">
                <a:solidFill>
                  <a:schemeClr val="tx1"/>
                </a:solidFill>
                <a:hlinkClick r:id="rId5"/>
              </a:rPr>
              <a:t> and the </a:t>
            </a:r>
            <a:r>
              <a:rPr lang="en-US" sz="2400" dirty="0" err="1">
                <a:solidFill>
                  <a:schemeClr val="tx1"/>
                </a:solidFill>
                <a:hlinkClick r:id="rId5"/>
              </a:rPr>
              <a:t>WebJobs</a:t>
            </a:r>
            <a:r>
              <a:rPr lang="en-US" sz="2400" dirty="0">
                <a:solidFill>
                  <a:schemeClr val="tx1"/>
                </a:solidFill>
                <a:hlinkClick r:id="rId5"/>
              </a:rPr>
              <a:t> </a:t>
            </a:r>
            <a:r>
              <a:rPr lang="en-US" sz="2400" dirty="0" smtClean="0">
                <a:solidFill>
                  <a:schemeClr val="tx1"/>
                </a:solidFill>
                <a:hlinkClick r:id="rId5"/>
              </a:rPr>
              <a:t>Dashboard</a:t>
            </a:r>
            <a:endParaRPr lang="en-US" sz="2400" dirty="0">
              <a:solidFill>
                <a:schemeClr val="tx1"/>
              </a:solidFill>
            </a:endParaRPr>
          </a:p>
          <a:p>
            <a:pPr lvl="1"/>
            <a:r>
              <a:rPr lang="en-US" sz="2400" dirty="0">
                <a:solidFill>
                  <a:schemeClr val="tx1"/>
                </a:solidFill>
                <a:hlinkClick r:id="rId6"/>
              </a:rPr>
              <a:t>Azure </a:t>
            </a:r>
            <a:r>
              <a:rPr lang="en-US" sz="2400" dirty="0" err="1">
                <a:solidFill>
                  <a:schemeClr val="tx1"/>
                </a:solidFill>
                <a:hlinkClick r:id="rId6"/>
              </a:rPr>
              <a:t>WebJobs</a:t>
            </a:r>
            <a:r>
              <a:rPr lang="en-US" sz="2400" dirty="0">
                <a:solidFill>
                  <a:schemeClr val="tx1"/>
                </a:solidFill>
                <a:hlinkClick r:id="rId6"/>
              </a:rPr>
              <a:t> 103 - Programming </a:t>
            </a:r>
            <a:r>
              <a:rPr lang="en-US" sz="2400" dirty="0" err="1">
                <a:solidFill>
                  <a:schemeClr val="tx1"/>
                </a:solidFill>
                <a:hlinkClick r:id="rId6"/>
              </a:rPr>
              <a:t>WebJobs</a:t>
            </a:r>
            <a:r>
              <a:rPr lang="en-US" sz="2400" dirty="0">
                <a:solidFill>
                  <a:schemeClr val="tx1"/>
                </a:solidFill>
                <a:hlinkClick r:id="rId6"/>
              </a:rPr>
              <a:t> in .</a:t>
            </a:r>
            <a:r>
              <a:rPr lang="en-US" sz="2400" dirty="0" smtClean="0">
                <a:solidFill>
                  <a:schemeClr val="tx1"/>
                </a:solidFill>
                <a:hlinkClick r:id="rId6"/>
              </a:rPr>
              <a:t>NET</a:t>
            </a:r>
            <a:endParaRPr lang="en-US" sz="2400" dirty="0">
              <a:solidFill>
                <a:schemeClr val="tx1"/>
              </a:solidFill>
            </a:endParaRPr>
          </a:p>
          <a:p>
            <a:pPr lvl="1"/>
            <a:r>
              <a:rPr lang="en-US" sz="2400" dirty="0">
                <a:solidFill>
                  <a:schemeClr val="tx1"/>
                </a:solidFill>
                <a:hlinkClick r:id="rId7"/>
              </a:rPr>
              <a:t>Azure </a:t>
            </a:r>
            <a:r>
              <a:rPr lang="en-US" sz="2400" dirty="0" err="1">
                <a:solidFill>
                  <a:schemeClr val="tx1"/>
                </a:solidFill>
                <a:hlinkClick r:id="rId7"/>
              </a:rPr>
              <a:t>WebJobs</a:t>
            </a:r>
            <a:r>
              <a:rPr lang="en-US" sz="2400" dirty="0">
                <a:solidFill>
                  <a:schemeClr val="tx1"/>
                </a:solidFill>
                <a:hlinkClick r:id="rId7"/>
              </a:rPr>
              <a:t> 104 - Hosting and testing </a:t>
            </a:r>
            <a:r>
              <a:rPr lang="en-US" sz="2400" dirty="0" err="1">
                <a:solidFill>
                  <a:schemeClr val="tx1"/>
                </a:solidFill>
                <a:hlinkClick r:id="rId7"/>
              </a:rPr>
              <a:t>WebJobs</a:t>
            </a:r>
            <a:r>
              <a:rPr lang="en-US" sz="2400" dirty="0">
                <a:solidFill>
                  <a:schemeClr val="tx1"/>
                </a:solidFill>
                <a:hlinkClick r:id="rId7"/>
              </a:rPr>
              <a:t> in .NET </a:t>
            </a:r>
            <a:r>
              <a:rPr lang="en-US" sz="2400" dirty="0" smtClean="0">
                <a:solidFill>
                  <a:schemeClr val="tx1"/>
                </a:solidFill>
                <a:hlinkClick r:id="rId7"/>
              </a:rPr>
              <a:t>with </a:t>
            </a:r>
            <a:r>
              <a:rPr lang="en-US" sz="2400" dirty="0">
                <a:solidFill>
                  <a:schemeClr val="tx1"/>
                </a:solidFill>
                <a:hlinkClick r:id="rId7"/>
              </a:rPr>
              <a:t>Pranav Rastogi</a:t>
            </a:r>
            <a:endParaRPr lang="en-US" sz="2400" dirty="0">
              <a:solidFill>
                <a:schemeClr val="tx1"/>
              </a:solidFill>
            </a:endParaRPr>
          </a:p>
          <a:p>
            <a:pPr lvl="1"/>
            <a:r>
              <a:rPr lang="en-US" sz="2400" dirty="0">
                <a:solidFill>
                  <a:schemeClr val="tx1"/>
                </a:solidFill>
                <a:hlinkClick r:id="rId8"/>
              </a:rPr>
              <a:t>Azure </a:t>
            </a:r>
            <a:r>
              <a:rPr lang="en-US" sz="2400" dirty="0" err="1">
                <a:solidFill>
                  <a:schemeClr val="tx1"/>
                </a:solidFill>
                <a:hlinkClick r:id="rId8"/>
              </a:rPr>
              <a:t>WebJobs</a:t>
            </a:r>
            <a:r>
              <a:rPr lang="en-US" sz="2400" dirty="0">
                <a:solidFill>
                  <a:schemeClr val="tx1"/>
                </a:solidFill>
                <a:hlinkClick r:id="rId8"/>
              </a:rPr>
              <a:t> 105 - Scaling out Web Jobs</a:t>
            </a:r>
            <a:endParaRPr lang="en-US" sz="2400" dirty="0">
              <a:solidFill>
                <a:schemeClr val="tx1"/>
              </a:solidFill>
            </a:endParaRPr>
          </a:p>
          <a:p>
            <a:pPr lvl="1"/>
            <a:r>
              <a:rPr lang="en-US" sz="2400" dirty="0">
                <a:solidFill>
                  <a:schemeClr val="tx1"/>
                </a:solidFill>
                <a:hlinkClick r:id="rId9"/>
              </a:rPr>
              <a:t>Azure </a:t>
            </a:r>
            <a:r>
              <a:rPr lang="en-US" sz="2400" dirty="0" err="1">
                <a:solidFill>
                  <a:schemeClr val="tx1"/>
                </a:solidFill>
                <a:hlinkClick r:id="rId9"/>
              </a:rPr>
              <a:t>WebJobs</a:t>
            </a:r>
            <a:r>
              <a:rPr lang="en-US" sz="2400" dirty="0">
                <a:solidFill>
                  <a:schemeClr val="tx1"/>
                </a:solidFill>
                <a:hlinkClick r:id="rId9"/>
              </a:rPr>
              <a:t> 106 - The </a:t>
            </a:r>
            <a:r>
              <a:rPr lang="en-US" sz="2400" dirty="0" err="1">
                <a:solidFill>
                  <a:schemeClr val="tx1"/>
                </a:solidFill>
                <a:hlinkClick r:id="rId9"/>
              </a:rPr>
              <a:t>WebJobs</a:t>
            </a:r>
            <a:r>
              <a:rPr lang="en-US" sz="2400" dirty="0">
                <a:solidFill>
                  <a:schemeClr val="tx1"/>
                </a:solidFill>
                <a:hlinkClick r:id="rId9"/>
              </a:rPr>
              <a:t> Dashboard as a Site </a:t>
            </a:r>
            <a:r>
              <a:rPr lang="en-US" sz="2400" dirty="0" smtClean="0">
                <a:solidFill>
                  <a:schemeClr val="tx1"/>
                </a:solidFill>
                <a:hlinkClick r:id="rId9"/>
              </a:rPr>
              <a:t>Extension</a:t>
            </a:r>
            <a:endParaRPr lang="en-US" sz="2400" dirty="0">
              <a:solidFill>
                <a:schemeClr val="tx1"/>
              </a:solidFill>
            </a:endParaRPr>
          </a:p>
        </p:txBody>
      </p:sp>
    </p:spTree>
    <p:extLst>
      <p:ext uri="{BB962C8B-B14F-4D97-AF65-F5344CB8AC3E}">
        <p14:creationId xmlns:p14="http://schemas.microsoft.com/office/powerpoint/2010/main" val="289571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2125661"/>
            <a:ext cx="6021387" cy="2133601"/>
          </a:xfrm>
        </p:spPr>
        <p:txBody>
          <a:bodyPr/>
          <a:lstStyle/>
          <a:p>
            <a:r>
              <a:rPr lang="en-US" dirty="0" smtClean="0"/>
              <a:t>Scheduling in the cloud:</a:t>
            </a:r>
            <a:br>
              <a:rPr lang="en-US" dirty="0" smtClean="0"/>
            </a:br>
            <a:r>
              <a:rPr lang="en-US" sz="2800" dirty="0" smtClean="0"/>
              <a:t>Exploring Azure Scheduler and Azure </a:t>
            </a:r>
            <a:r>
              <a:rPr lang="en-US" sz="2800" dirty="0" err="1" smtClean="0"/>
              <a:t>WebJobs</a:t>
            </a:r>
            <a:endParaRPr lang="en-US" dirty="0"/>
          </a:p>
        </p:txBody>
      </p:sp>
      <p:sp>
        <p:nvSpPr>
          <p:cNvPr id="3" name="Text Placeholder 2"/>
          <p:cNvSpPr>
            <a:spLocks noGrp="1"/>
          </p:cNvSpPr>
          <p:nvPr>
            <p:ph type="body" sz="quarter" idx="14"/>
          </p:nvPr>
        </p:nvSpPr>
        <p:spPr>
          <a:xfrm>
            <a:off x="274638" y="5173662"/>
            <a:ext cx="6019799" cy="609598"/>
          </a:xfrm>
        </p:spPr>
        <p:txBody>
          <a:bodyPr/>
          <a:lstStyle/>
          <a:p>
            <a:r>
              <a:rPr lang="en-US" dirty="0" smtClean="0"/>
              <a:t>Kevin Lam and Ilya Grebnov</a:t>
            </a:r>
            <a:endParaRPr lang="en-US" dirty="0"/>
          </a:p>
        </p:txBody>
      </p:sp>
      <p:sp>
        <p:nvSpPr>
          <p:cNvPr id="4" name="Text Placeholder 2"/>
          <p:cNvSpPr txBox="1">
            <a:spLocks/>
          </p:cNvSpPr>
          <p:nvPr/>
        </p:nvSpPr>
        <p:spPr bwMode="ltGray">
          <a:xfrm>
            <a:off x="274638" y="4564062"/>
            <a:ext cx="6019799" cy="6096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dirty="0" smtClean="0"/>
              <a:t>DEV-B342</a:t>
            </a:r>
            <a:endParaRPr lang="en-US" dirty="0"/>
          </a:p>
        </p:txBody>
      </p:sp>
    </p:spTree>
    <p:extLst>
      <p:ext uri="{BB962C8B-B14F-4D97-AF65-F5344CB8AC3E}">
        <p14:creationId xmlns:p14="http://schemas.microsoft.com/office/powerpoint/2010/main" val="28142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 it together with</a:t>
            </a:r>
            <a:br>
              <a:rPr lang="en-US" dirty="0" smtClean="0"/>
            </a:br>
            <a:r>
              <a:rPr lang="en-US" dirty="0" smtClean="0"/>
              <a:t>Azure Resource Manager</a:t>
            </a:r>
            <a:endParaRPr lang="en-US" dirty="0"/>
          </a:p>
        </p:txBody>
      </p:sp>
    </p:spTree>
    <p:extLst>
      <p:ext uri="{BB962C8B-B14F-4D97-AF65-F5344CB8AC3E}">
        <p14:creationId xmlns:p14="http://schemas.microsoft.com/office/powerpoint/2010/main" val="241514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Declarative Deployment</a:t>
            </a:r>
            <a:endParaRPr lang="en-US" dirty="0"/>
          </a:p>
        </p:txBody>
      </p:sp>
    </p:spTree>
    <p:extLst>
      <p:ext uri="{BB962C8B-B14F-4D97-AF65-F5344CB8AC3E}">
        <p14:creationId xmlns:p14="http://schemas.microsoft.com/office/powerpoint/2010/main" val="425031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Which one do I use?</a:t>
            </a:r>
            <a:endParaRPr lang="en-US" dirty="0"/>
          </a:p>
        </p:txBody>
      </p:sp>
    </p:spTree>
    <p:extLst>
      <p:ext uri="{BB962C8B-B14F-4D97-AF65-F5344CB8AC3E}">
        <p14:creationId xmlns:p14="http://schemas.microsoft.com/office/powerpoint/2010/main" val="424626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Scheduler vs. </a:t>
            </a:r>
            <a:r>
              <a:rPr lang="en-US" dirty="0" err="1" smtClean="0"/>
              <a:t>WebJobs</a:t>
            </a:r>
            <a:endParaRPr lang="en-US" dirty="0"/>
          </a:p>
        </p:txBody>
      </p:sp>
      <p:sp>
        <p:nvSpPr>
          <p:cNvPr id="6" name="Text Placeholder 5"/>
          <p:cNvSpPr>
            <a:spLocks noGrp="1"/>
          </p:cNvSpPr>
          <p:nvPr>
            <p:ph type="body" sz="quarter" idx="11"/>
          </p:nvPr>
        </p:nvSpPr>
        <p:spPr>
          <a:xfrm>
            <a:off x="274639" y="1212849"/>
            <a:ext cx="11889564" cy="4862870"/>
          </a:xfrm>
        </p:spPr>
        <p:txBody>
          <a:bodyPr/>
          <a:lstStyle/>
          <a:p>
            <a:r>
              <a:rPr lang="en-US" dirty="0"/>
              <a:t>Azure Scheduler</a:t>
            </a:r>
          </a:p>
          <a:p>
            <a:pPr lvl="1"/>
            <a:r>
              <a:rPr lang="en-US" sz="2400" dirty="0"/>
              <a:t>Foundational service in Azure (Mobile Services, </a:t>
            </a:r>
            <a:r>
              <a:rPr lang="en-US" sz="2400" dirty="0" err="1"/>
              <a:t>WebJobs</a:t>
            </a:r>
            <a:r>
              <a:rPr lang="en-US" sz="2400" dirty="0"/>
              <a:t>, </a:t>
            </a:r>
            <a:r>
              <a:rPr lang="en-US" sz="2400" dirty="0" err="1"/>
              <a:t>BackUp</a:t>
            </a:r>
            <a:r>
              <a:rPr lang="en-US" sz="2400" dirty="0"/>
              <a:t> and more)</a:t>
            </a:r>
          </a:p>
          <a:p>
            <a:pPr lvl="1"/>
            <a:r>
              <a:rPr lang="en-US" sz="2400" dirty="0"/>
              <a:t>Schedules your code but does not run it</a:t>
            </a:r>
          </a:p>
          <a:p>
            <a:pPr lvl="1"/>
            <a:r>
              <a:rPr lang="en-US" sz="2400" dirty="0"/>
              <a:t>Great </a:t>
            </a:r>
            <a:r>
              <a:rPr lang="en-US" sz="2400" dirty="0" smtClean="0"/>
              <a:t>if </a:t>
            </a:r>
            <a:r>
              <a:rPr lang="en-US" sz="2400" dirty="0"/>
              <a:t>you have an external endpoint</a:t>
            </a:r>
          </a:p>
          <a:p>
            <a:pPr lvl="1"/>
            <a:r>
              <a:rPr lang="en-US" sz="2400" dirty="0"/>
              <a:t>Add Scheduling capabilities to your app </a:t>
            </a:r>
            <a:r>
              <a:rPr lang="en-US" sz="2400" dirty="0" smtClean="0"/>
              <a:t>programmatically</a:t>
            </a:r>
            <a:br>
              <a:rPr lang="en-US" sz="2400" dirty="0" smtClean="0"/>
            </a:br>
            <a:endParaRPr lang="en-US" sz="2400" dirty="0" smtClean="0"/>
          </a:p>
          <a:p>
            <a:r>
              <a:rPr lang="en-US" dirty="0"/>
              <a:t>Azure </a:t>
            </a:r>
            <a:r>
              <a:rPr lang="en-US" dirty="0" err="1"/>
              <a:t>WebJobs</a:t>
            </a:r>
            <a:endParaRPr lang="en-US" dirty="0"/>
          </a:p>
          <a:p>
            <a:pPr lvl="1"/>
            <a:r>
              <a:rPr lang="en-US" sz="2400" dirty="0"/>
              <a:t>Runs in the context of an Azure Website -&gt; same compute resources</a:t>
            </a:r>
          </a:p>
          <a:p>
            <a:pPr lvl="1"/>
            <a:r>
              <a:rPr lang="en-US" sz="2400" dirty="0"/>
              <a:t>Hosts your code, not only schedules it</a:t>
            </a:r>
          </a:p>
          <a:p>
            <a:endParaRPr lang="en-US" dirty="0"/>
          </a:p>
        </p:txBody>
      </p:sp>
    </p:spTree>
    <p:extLst>
      <p:ext uri="{BB962C8B-B14F-4D97-AF65-F5344CB8AC3E}">
        <p14:creationId xmlns:p14="http://schemas.microsoft.com/office/powerpoint/2010/main" val="197401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Worker Roles </a:t>
            </a:r>
            <a:r>
              <a:rPr lang="en-US" dirty="0" smtClean="0"/>
              <a:t>vs. Continuous </a:t>
            </a:r>
            <a:r>
              <a:rPr lang="en-US" dirty="0" err="1" smtClean="0"/>
              <a:t>WebJobs</a:t>
            </a:r>
            <a:endParaRPr lang="en-US" dirty="0"/>
          </a:p>
        </p:txBody>
      </p:sp>
      <p:sp>
        <p:nvSpPr>
          <p:cNvPr id="6" name="Text Placeholder 5"/>
          <p:cNvSpPr>
            <a:spLocks noGrp="1"/>
          </p:cNvSpPr>
          <p:nvPr>
            <p:ph type="body" sz="quarter" idx="10"/>
          </p:nvPr>
        </p:nvSpPr>
        <p:spPr>
          <a:xfrm>
            <a:off x="274639" y="1212849"/>
            <a:ext cx="5486399" cy="4930581"/>
          </a:xfrm>
        </p:spPr>
        <p:txBody>
          <a:bodyPr/>
          <a:lstStyle/>
          <a:p>
            <a:r>
              <a:rPr lang="en-US" dirty="0" smtClean="0"/>
              <a:t>Worker Roles</a:t>
            </a:r>
            <a:endParaRPr lang="en-US" dirty="0"/>
          </a:p>
          <a:p>
            <a:pPr marL="342900" lvl="1" indent="-342900">
              <a:buFont typeface="Arial" panose="020B0604020202020204" pitchFamily="34" charset="0"/>
              <a:buChar char="•"/>
            </a:pPr>
            <a:r>
              <a:rPr lang="en-US" sz="2400" dirty="0" smtClean="0"/>
              <a:t>Dedicated compute resources</a:t>
            </a:r>
          </a:p>
          <a:p>
            <a:pPr marL="342900" lvl="1" indent="-342900">
              <a:buFont typeface="Arial" panose="020B0604020202020204" pitchFamily="34" charset="0"/>
              <a:buChar char="•"/>
            </a:pPr>
            <a:r>
              <a:rPr lang="en-US" sz="2400" dirty="0" smtClean="0"/>
              <a:t>Supports performance-intensive machines (A6+)</a:t>
            </a:r>
          </a:p>
          <a:p>
            <a:pPr marL="342900" lvl="1" indent="-342900">
              <a:buFont typeface="Arial" panose="020B0604020202020204" pitchFamily="34" charset="0"/>
              <a:buChar char="•"/>
            </a:pPr>
            <a:r>
              <a:rPr lang="en-US" sz="2400" dirty="0" smtClean="0"/>
              <a:t>Scales independently</a:t>
            </a:r>
          </a:p>
          <a:p>
            <a:pPr marL="342900" lvl="1" indent="-342900">
              <a:buFont typeface="Arial" panose="020B0604020202020204" pitchFamily="34" charset="0"/>
              <a:buChar char="•"/>
            </a:pPr>
            <a:r>
              <a:rPr lang="en-US" sz="2400" dirty="0" smtClean="0"/>
              <a:t>More control over the machine (installing a required .</a:t>
            </a:r>
            <a:r>
              <a:rPr lang="en-US" sz="2400" dirty="0" err="1" smtClean="0"/>
              <a:t>dll</a:t>
            </a:r>
            <a:r>
              <a:rPr lang="en-US" sz="2400" dirty="0" smtClean="0"/>
              <a:t>)</a:t>
            </a:r>
            <a:endParaRPr lang="en-US" sz="2400" dirty="0"/>
          </a:p>
          <a:p>
            <a:pPr marL="342900" lvl="1" indent="-342900">
              <a:buFont typeface="Arial" panose="020B0604020202020204" pitchFamily="34" charset="0"/>
              <a:buChar char="•"/>
            </a:pPr>
            <a:endParaRPr lang="en-US" sz="2400" dirty="0" smtClean="0"/>
          </a:p>
          <a:p>
            <a:pPr marL="342900" lvl="1" indent="-342900">
              <a:buFont typeface="Arial" panose="020B0604020202020204" pitchFamily="34" charset="0"/>
              <a:buChar char="•"/>
            </a:pPr>
            <a:r>
              <a:rPr lang="en-US" sz="2400" dirty="0" smtClean="0"/>
              <a:t>Requires more coding</a:t>
            </a:r>
          </a:p>
          <a:p>
            <a:pPr marL="342900" lvl="1" indent="-342900">
              <a:buFont typeface="Arial" panose="020B0604020202020204" pitchFamily="34" charset="0"/>
              <a:buChar char="•"/>
            </a:pPr>
            <a:r>
              <a:rPr lang="en-US" sz="2400" dirty="0" smtClean="0"/>
              <a:t>Complex and slow deployment model</a:t>
            </a:r>
          </a:p>
          <a:p>
            <a:pPr marL="342900" lvl="1" indent="-342900">
              <a:buFont typeface="Arial" panose="020B0604020202020204" pitchFamily="34" charset="0"/>
              <a:buChar char="•"/>
            </a:pPr>
            <a:endParaRPr lang="en-US" sz="2400" dirty="0" smtClean="0"/>
          </a:p>
        </p:txBody>
      </p:sp>
      <p:sp>
        <p:nvSpPr>
          <p:cNvPr id="2" name="Text Placeholder 1"/>
          <p:cNvSpPr>
            <a:spLocks noGrp="1"/>
          </p:cNvSpPr>
          <p:nvPr>
            <p:ph type="body" sz="quarter" idx="11"/>
          </p:nvPr>
        </p:nvSpPr>
        <p:spPr>
          <a:xfrm>
            <a:off x="6675439" y="1212849"/>
            <a:ext cx="5486399" cy="4364272"/>
          </a:xfrm>
        </p:spPr>
        <p:txBody>
          <a:bodyPr/>
          <a:lstStyle/>
          <a:p>
            <a:r>
              <a:rPr lang="en-US" dirty="0"/>
              <a:t>Azure </a:t>
            </a:r>
            <a:r>
              <a:rPr lang="en-US" dirty="0" err="1"/>
              <a:t>WebJobs</a:t>
            </a:r>
            <a:endParaRPr lang="en-US" dirty="0"/>
          </a:p>
          <a:p>
            <a:pPr marL="342900" lvl="1" indent="-342900">
              <a:buFont typeface="Arial" panose="020B0604020202020204" pitchFamily="34" charset="0"/>
              <a:buChar char="•"/>
            </a:pPr>
            <a:r>
              <a:rPr lang="en-US" sz="2400" dirty="0" smtClean="0"/>
              <a:t>Same </a:t>
            </a:r>
            <a:r>
              <a:rPr lang="en-US" sz="2400" dirty="0"/>
              <a:t>compute </a:t>
            </a:r>
            <a:r>
              <a:rPr lang="en-US" sz="2400" dirty="0" smtClean="0"/>
              <a:t>resources as Website</a:t>
            </a:r>
          </a:p>
          <a:p>
            <a:pPr marL="342900" lvl="1" indent="-342900">
              <a:buFont typeface="Arial" panose="020B0604020202020204" pitchFamily="34" charset="0"/>
              <a:buChar char="•"/>
            </a:pPr>
            <a:r>
              <a:rPr lang="en-US" sz="2400" dirty="0" smtClean="0"/>
              <a:t>Scales with your website</a:t>
            </a:r>
            <a:endParaRPr lang="en-US" sz="2400" dirty="0"/>
          </a:p>
          <a:p>
            <a:pPr marL="342900" lvl="1" indent="-342900">
              <a:buFont typeface="Arial" panose="020B0604020202020204" pitchFamily="34" charset="0"/>
              <a:buChar char="•"/>
            </a:pPr>
            <a:r>
              <a:rPr lang="en-US" sz="2400" dirty="0" err="1" smtClean="0"/>
              <a:t>WebJobs</a:t>
            </a:r>
            <a:r>
              <a:rPr lang="en-US" sz="2400" dirty="0" smtClean="0"/>
              <a:t> SDK Simplifies code</a:t>
            </a:r>
          </a:p>
          <a:p>
            <a:pPr marL="342900" lvl="1" indent="-342900">
              <a:buFont typeface="Arial" panose="020B0604020202020204" pitchFamily="34" charset="0"/>
              <a:buChar char="•"/>
            </a:pPr>
            <a:r>
              <a:rPr lang="en-US" sz="2400" dirty="0" smtClean="0"/>
              <a:t>Simple and quick deployment model</a:t>
            </a:r>
          </a:p>
          <a:p>
            <a:pPr marL="342900" lvl="1" indent="-342900">
              <a:buFont typeface="Arial" panose="020B0604020202020204" pitchFamily="34" charset="0"/>
              <a:buChar char="•"/>
            </a:pPr>
            <a:r>
              <a:rPr lang="en-US" sz="2400" dirty="0" smtClean="0"/>
              <a:t>Simple out-of-the-box execution history and monitoring</a:t>
            </a:r>
            <a:endParaRPr lang="en-US" sz="2400" dirty="0"/>
          </a:p>
          <a:p>
            <a:endParaRPr lang="en-US" dirty="0"/>
          </a:p>
        </p:txBody>
      </p:sp>
    </p:spTree>
    <p:extLst>
      <p:ext uri="{BB962C8B-B14F-4D97-AF65-F5344CB8AC3E}">
        <p14:creationId xmlns:p14="http://schemas.microsoft.com/office/powerpoint/2010/main" val="135104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Azure Services</a:t>
            </a:r>
            <a:endParaRPr lang="en-US" dirty="0"/>
          </a:p>
        </p:txBody>
      </p:sp>
      <p:sp>
        <p:nvSpPr>
          <p:cNvPr id="4" name="TextBox 3"/>
          <p:cNvSpPr txBox="1"/>
          <p:nvPr/>
        </p:nvSpPr>
        <p:spPr>
          <a:xfrm>
            <a:off x="655639" y="1994718"/>
            <a:ext cx="2971798" cy="1772793"/>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Recurring invocation of services, services execute the work</a:t>
            </a:r>
          </a:p>
          <a:p>
            <a:pPr marL="182880" indent="-182880">
              <a:buFont typeface="Arial" panose="020B0604020202020204" pitchFamily="34" charset="0"/>
              <a:buChar char="•"/>
            </a:pPr>
            <a:r>
              <a:rPr lang="en-US" sz="1600" dirty="0">
                <a:solidFill>
                  <a:srgbClr val="FFFFFF"/>
                </a:solidFill>
              </a:rPr>
              <a:t>Standalone service and embedded into Websites and Mobile </a:t>
            </a:r>
            <a:r>
              <a:rPr lang="en-US" sz="1600" dirty="0" smtClean="0">
                <a:solidFill>
                  <a:srgbClr val="FFFFFF"/>
                </a:solidFill>
              </a:rPr>
              <a:t>Services</a:t>
            </a:r>
            <a:endParaRPr lang="en-US" sz="1600" dirty="0">
              <a:solidFill>
                <a:srgbClr val="FFFFFF"/>
              </a:solidFill>
            </a:endParaRPr>
          </a:p>
        </p:txBody>
      </p:sp>
      <p:sp>
        <p:nvSpPr>
          <p:cNvPr id="5" name="TextBox 4"/>
          <p:cNvSpPr txBox="1"/>
          <p:nvPr/>
        </p:nvSpPr>
        <p:spPr>
          <a:xfrm>
            <a:off x="550610" y="5072939"/>
            <a:ext cx="2859933" cy="1772793"/>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Small-scale execution of work within the context of web site</a:t>
            </a:r>
          </a:p>
          <a:p>
            <a:pPr marL="182880" indent="-182880">
              <a:buFont typeface="Arial" panose="020B0604020202020204" pitchFamily="34" charset="0"/>
              <a:buChar char="•"/>
            </a:pPr>
            <a:r>
              <a:rPr lang="en-US" sz="1600" dirty="0" err="1">
                <a:solidFill>
                  <a:srgbClr val="FFFFFF"/>
                </a:solidFill>
              </a:rPr>
              <a:t>WebJobs</a:t>
            </a:r>
            <a:r>
              <a:rPr lang="en-US" sz="1600" dirty="0">
                <a:solidFill>
                  <a:srgbClr val="FFFFFF"/>
                </a:solidFill>
              </a:rPr>
              <a:t> SDK simplifies app development</a:t>
            </a:r>
          </a:p>
          <a:p>
            <a:pPr marL="182880" indent="-182880">
              <a:buFont typeface="Arial" panose="020B0604020202020204" pitchFamily="34" charset="0"/>
              <a:buChar char="•"/>
            </a:pPr>
            <a:r>
              <a:rPr lang="en-US" sz="1600" dirty="0">
                <a:solidFill>
                  <a:srgbClr val="FFFFFF"/>
                </a:solidFill>
              </a:rPr>
              <a:t>Embedded Scheduler UX</a:t>
            </a:r>
          </a:p>
        </p:txBody>
      </p:sp>
      <p:sp>
        <p:nvSpPr>
          <p:cNvPr id="6" name="TextBox 5"/>
          <p:cNvSpPr txBox="1"/>
          <p:nvPr/>
        </p:nvSpPr>
        <p:spPr>
          <a:xfrm>
            <a:off x="3827431" y="2010472"/>
            <a:ext cx="2907552" cy="2019014"/>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Small-scale execution of work within the context of Mobile Services</a:t>
            </a:r>
          </a:p>
          <a:p>
            <a:pPr marL="182880" indent="-182880">
              <a:buFont typeface="Arial" panose="020B0604020202020204" pitchFamily="34" charset="0"/>
              <a:buChar char="•"/>
            </a:pPr>
            <a:r>
              <a:rPr lang="en-US" sz="1600" dirty="0" smtClean="0">
                <a:solidFill>
                  <a:srgbClr val="FFFFFF"/>
                </a:solidFill>
              </a:rPr>
              <a:t>Allows for simple scripting</a:t>
            </a:r>
          </a:p>
          <a:p>
            <a:pPr marL="182880" indent="-182880">
              <a:buFont typeface="Arial" panose="020B0604020202020204" pitchFamily="34" charset="0"/>
              <a:buChar char="•"/>
            </a:pPr>
            <a:r>
              <a:rPr lang="en-US" sz="1600" dirty="0" smtClean="0">
                <a:solidFill>
                  <a:srgbClr val="FFFFFF"/>
                </a:solidFill>
              </a:rPr>
              <a:t>Optional </a:t>
            </a:r>
            <a:r>
              <a:rPr lang="en-US" sz="1600" dirty="0">
                <a:solidFill>
                  <a:srgbClr val="FFFFFF"/>
                </a:solidFill>
              </a:rPr>
              <a:t>recurring invocation via embedded Scheduler </a:t>
            </a:r>
            <a:r>
              <a:rPr lang="en-US" sz="1600" dirty="0" smtClean="0">
                <a:solidFill>
                  <a:srgbClr val="FFFFFF"/>
                </a:solidFill>
              </a:rPr>
              <a:t>UX</a:t>
            </a:r>
            <a:endParaRPr lang="en-US" sz="1600" dirty="0">
              <a:solidFill>
                <a:srgbClr val="FFFFFF"/>
              </a:solidFill>
            </a:endParaRPr>
          </a:p>
        </p:txBody>
      </p:sp>
      <p:sp>
        <p:nvSpPr>
          <p:cNvPr id="7" name="TextBox 6"/>
          <p:cNvSpPr txBox="1"/>
          <p:nvPr/>
        </p:nvSpPr>
        <p:spPr>
          <a:xfrm>
            <a:off x="3827431" y="5119782"/>
            <a:ext cx="2971798" cy="1280351"/>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Hosted execution of PowerShell scripts</a:t>
            </a:r>
          </a:p>
          <a:p>
            <a:pPr marL="182880" indent="-182880">
              <a:buFont typeface="Arial" panose="020B0604020202020204" pitchFamily="34" charset="0"/>
              <a:buChar char="•"/>
            </a:pPr>
            <a:r>
              <a:rPr lang="en-US" sz="1600" dirty="0">
                <a:solidFill>
                  <a:srgbClr val="FFFFFF"/>
                </a:solidFill>
              </a:rPr>
              <a:t>On-demand or recurring invocation</a:t>
            </a:r>
          </a:p>
        </p:txBody>
      </p:sp>
      <p:sp>
        <p:nvSpPr>
          <p:cNvPr id="9" name="TextBox 8"/>
          <p:cNvSpPr txBox="1"/>
          <p:nvPr/>
        </p:nvSpPr>
        <p:spPr>
          <a:xfrm>
            <a:off x="7299924" y="2098224"/>
            <a:ext cx="2971798" cy="2019014"/>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Large-scale application execution – 1000’s of VMs</a:t>
            </a:r>
          </a:p>
          <a:p>
            <a:pPr marL="182880" indent="-182880">
              <a:buFont typeface="Arial" panose="020B0604020202020204" pitchFamily="34" charset="0"/>
              <a:buChar char="•"/>
            </a:pPr>
            <a:r>
              <a:rPr lang="en-US" sz="1600" dirty="0" smtClean="0">
                <a:solidFill>
                  <a:srgbClr val="FFFFFF"/>
                </a:solidFill>
              </a:rPr>
              <a:t>Existing </a:t>
            </a:r>
            <a:r>
              <a:rPr lang="en-US" sz="1600" dirty="0">
                <a:solidFill>
                  <a:srgbClr val="FFFFFF"/>
                </a:solidFill>
              </a:rPr>
              <a:t>or new </a:t>
            </a:r>
            <a:r>
              <a:rPr lang="en-US" sz="1600" dirty="0" smtClean="0">
                <a:solidFill>
                  <a:srgbClr val="FFFFFF"/>
                </a:solidFill>
              </a:rPr>
              <a:t>applications</a:t>
            </a:r>
            <a:endParaRPr lang="en-US" sz="1600" dirty="0">
              <a:solidFill>
                <a:srgbClr val="FFFFFF"/>
              </a:solidFill>
            </a:endParaRPr>
          </a:p>
          <a:p>
            <a:pPr marL="182880" indent="-182880">
              <a:buFont typeface="Arial" panose="020B0604020202020204" pitchFamily="34" charset="0"/>
              <a:buChar char="•"/>
            </a:pPr>
            <a:r>
              <a:rPr lang="en-US" sz="1600" dirty="0">
                <a:solidFill>
                  <a:srgbClr val="FFFFFF"/>
                </a:solidFill>
              </a:rPr>
              <a:t>Invoke via command line</a:t>
            </a:r>
          </a:p>
          <a:p>
            <a:pPr marL="182880" indent="-182880">
              <a:buFont typeface="Arial" panose="020B0604020202020204" pitchFamily="34" charset="0"/>
              <a:buChar char="•"/>
            </a:pPr>
            <a:r>
              <a:rPr lang="en-US" sz="1600" dirty="0">
                <a:solidFill>
                  <a:srgbClr val="FFFFFF"/>
                </a:solidFill>
              </a:rPr>
              <a:t>On-demand or recurring work</a:t>
            </a:r>
          </a:p>
        </p:txBody>
      </p:sp>
      <p:sp>
        <p:nvSpPr>
          <p:cNvPr id="11" name="TextBox 10"/>
          <p:cNvSpPr txBox="1"/>
          <p:nvPr/>
        </p:nvSpPr>
        <p:spPr>
          <a:xfrm>
            <a:off x="7299924" y="5185227"/>
            <a:ext cx="2674526" cy="787908"/>
          </a:xfrm>
          <a:prstGeom prst="rect">
            <a:avLst/>
          </a:prstGeom>
          <a:noFill/>
        </p:spPr>
        <p:txBody>
          <a:bodyPr wrap="square" lIns="182880" tIns="146304" rIns="182880" bIns="146304" rtlCol="0">
            <a:spAutoFit/>
          </a:bodyPr>
          <a:lstStyle/>
          <a:p>
            <a:pPr marL="182880" indent="-182880">
              <a:buFont typeface="Arial" panose="020B0604020202020204" pitchFamily="34" charset="0"/>
              <a:buChar char="•"/>
            </a:pPr>
            <a:r>
              <a:rPr lang="en-US" sz="1600" dirty="0">
                <a:solidFill>
                  <a:srgbClr val="FFFFFF"/>
                </a:solidFill>
              </a:rPr>
              <a:t>Full control, but most work</a:t>
            </a:r>
          </a:p>
        </p:txBody>
      </p:sp>
      <p:sp>
        <p:nvSpPr>
          <p:cNvPr id="12" name="Round Same Side Corner Rectangle 11"/>
          <p:cNvSpPr/>
          <p:nvPr/>
        </p:nvSpPr>
        <p:spPr bwMode="auto">
          <a:xfrm>
            <a:off x="808037" y="1472414"/>
            <a:ext cx="2438400" cy="674704"/>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Scheduler</a:t>
            </a:r>
          </a:p>
        </p:txBody>
      </p:sp>
      <p:sp>
        <p:nvSpPr>
          <p:cNvPr id="13" name="Round Same Side Corner Rectangle 12"/>
          <p:cNvSpPr/>
          <p:nvPr/>
        </p:nvSpPr>
        <p:spPr bwMode="auto">
          <a:xfrm>
            <a:off x="730606" y="4542758"/>
            <a:ext cx="2438400" cy="674704"/>
          </a:xfrm>
          <a:prstGeom prst="round2Same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Websites </a:t>
            </a:r>
            <a:r>
              <a:rPr lang="en-US" dirty="0" err="1" smtClean="0">
                <a:gradFill>
                  <a:gsLst>
                    <a:gs pos="0">
                      <a:srgbClr val="FFFFFF"/>
                    </a:gs>
                    <a:gs pos="100000">
                      <a:srgbClr val="FFFFFF"/>
                    </a:gs>
                  </a:gsLst>
                  <a:lin ang="5400000" scaled="0"/>
                </a:gradFill>
                <a:ea typeface="Segoe UI" pitchFamily="34" charset="0"/>
                <a:cs typeface="Segoe UI" pitchFamily="34" charset="0"/>
              </a:rPr>
              <a:t>WebJobs</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ound Same Side Corner Rectangle 13"/>
          <p:cNvSpPr/>
          <p:nvPr/>
        </p:nvSpPr>
        <p:spPr bwMode="auto">
          <a:xfrm>
            <a:off x="4063557" y="1472414"/>
            <a:ext cx="2438400" cy="674704"/>
          </a:xfrm>
          <a:prstGeom prst="round2Same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Mobile Services</a:t>
            </a:r>
          </a:p>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Scheduled Scripts</a:t>
            </a:r>
          </a:p>
        </p:txBody>
      </p:sp>
      <p:sp>
        <p:nvSpPr>
          <p:cNvPr id="15" name="Round Same Side Corner Rectangle 14"/>
          <p:cNvSpPr/>
          <p:nvPr/>
        </p:nvSpPr>
        <p:spPr bwMode="auto">
          <a:xfrm>
            <a:off x="4063557" y="4578095"/>
            <a:ext cx="2438400" cy="674704"/>
          </a:xfrm>
          <a:prstGeom prst="round2Same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Automation</a:t>
            </a:r>
          </a:p>
        </p:txBody>
      </p:sp>
      <p:sp>
        <p:nvSpPr>
          <p:cNvPr id="16" name="Round Same Side Corner Rectangle 15"/>
          <p:cNvSpPr/>
          <p:nvPr/>
        </p:nvSpPr>
        <p:spPr bwMode="auto">
          <a:xfrm>
            <a:off x="7411789" y="1477485"/>
            <a:ext cx="2438400" cy="674704"/>
          </a:xfrm>
          <a:prstGeom prst="round2Same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a:t>
            </a:r>
          </a:p>
        </p:txBody>
      </p:sp>
      <p:sp>
        <p:nvSpPr>
          <p:cNvPr id="18" name="Round Same Side Corner Rectangle 17"/>
          <p:cNvSpPr/>
          <p:nvPr/>
        </p:nvSpPr>
        <p:spPr bwMode="auto">
          <a:xfrm>
            <a:off x="7466981" y="4550645"/>
            <a:ext cx="2438400" cy="674704"/>
          </a:xfrm>
          <a:prstGeom prst="round2Same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Worker Roles or</a:t>
            </a:r>
          </a:p>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Virtual Machines</a:t>
            </a:r>
          </a:p>
        </p:txBody>
      </p:sp>
    </p:spTree>
    <p:extLst>
      <p:ext uri="{BB962C8B-B14F-4D97-AF65-F5344CB8AC3E}">
        <p14:creationId xmlns:p14="http://schemas.microsoft.com/office/powerpoint/2010/main" val="2354301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1" grpId="0"/>
      <p:bldP spid="12" grpId="0" animBg="1"/>
      <p:bldP spid="13" grpId="0" animBg="1"/>
      <p:bldP spid="14" grpId="0" animBg="1"/>
      <p:bldP spid="15" grpId="0" animBg="1"/>
      <p:bldP spid="16"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092881"/>
          </a:xfrm>
        </p:spPr>
        <p:txBody>
          <a:bodyPr/>
          <a:lstStyle/>
          <a:p>
            <a:r>
              <a:rPr lang="en-US" dirty="0" smtClean="0"/>
              <a:t>Understand Scheduling technologies in Azure</a:t>
            </a:r>
          </a:p>
          <a:p>
            <a:r>
              <a:rPr lang="en-US" dirty="0" smtClean="0"/>
              <a:t>What you need to know to get started today</a:t>
            </a:r>
          </a:p>
          <a:p>
            <a:r>
              <a:rPr lang="en-US" dirty="0" smtClean="0"/>
              <a:t>Scenarios and when to use which</a:t>
            </a:r>
          </a:p>
        </p:txBody>
      </p:sp>
      <p:sp>
        <p:nvSpPr>
          <p:cNvPr id="4" name="Title 3"/>
          <p:cNvSpPr>
            <a:spLocks noGrp="1"/>
          </p:cNvSpPr>
          <p:nvPr>
            <p:ph type="title"/>
          </p:nvPr>
        </p:nvSpPr>
        <p:spPr/>
        <p:txBody>
          <a:bodyPr/>
          <a:lstStyle/>
          <a:p>
            <a:r>
              <a:rPr lang="en-US" sz="4800" dirty="0"/>
              <a:t>In Review: Session Objectives And Takeaways</a:t>
            </a:r>
          </a:p>
        </p:txBody>
      </p:sp>
    </p:spTree>
    <p:extLst>
      <p:ext uri="{BB962C8B-B14F-4D97-AF65-F5344CB8AC3E}">
        <p14:creationId xmlns:p14="http://schemas.microsoft.com/office/powerpoint/2010/main" val="13732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212850"/>
            <a:ext cx="12070012" cy="3465564"/>
          </a:xfrm>
        </p:spPr>
        <p:txBody>
          <a:bodyPr/>
          <a:lstStyle/>
          <a:p>
            <a:pPr lvl="0">
              <a:spcBef>
                <a:spcPts val="2400"/>
              </a:spcBef>
            </a:pPr>
            <a:r>
              <a:rPr lang="en-US" sz="3800" dirty="0">
                <a:gradFill>
                  <a:gsLst>
                    <a:gs pos="1250">
                      <a:schemeClr val="tx1"/>
                    </a:gs>
                    <a:gs pos="100000">
                      <a:schemeClr val="tx1"/>
                    </a:gs>
                  </a:gsLst>
                  <a:lin ang="5400000" scaled="0"/>
                </a:gradFill>
              </a:rPr>
              <a:t>Breakout Sessions (session codes and titles</a:t>
            </a:r>
            <a:r>
              <a:rPr lang="en-US" sz="3800" dirty="0" smtClean="0">
                <a:gradFill>
                  <a:gsLst>
                    <a:gs pos="1250">
                      <a:schemeClr val="tx1"/>
                    </a:gs>
                    <a:gs pos="100000">
                      <a:schemeClr val="tx1"/>
                    </a:gs>
                  </a:gsLst>
                  <a:lin ang="5400000" scaled="0"/>
                </a:gradFill>
              </a:rPr>
              <a:t>)</a:t>
            </a:r>
          </a:p>
          <a:p>
            <a:pPr lvl="1">
              <a:spcBef>
                <a:spcPts val="2400"/>
              </a:spcBef>
            </a:pPr>
            <a:r>
              <a:rPr lang="en-US" sz="2200" dirty="0" smtClean="0"/>
              <a:t>DEV-B330 Developing Enterprise Web Applications on Microsoft Azure Websites</a:t>
            </a:r>
            <a:endParaRPr lang="en-US" sz="2200" dirty="0" smtClean="0">
              <a:gradFill>
                <a:gsLst>
                  <a:gs pos="1250">
                    <a:schemeClr val="tx1"/>
                  </a:gs>
                  <a:gs pos="100000">
                    <a:schemeClr val="tx1"/>
                  </a:gs>
                </a:gsLst>
                <a:lin ang="5400000" scaled="0"/>
              </a:gradFill>
            </a:endParaRPr>
          </a:p>
          <a:p>
            <a:pPr lvl="1">
              <a:spcBef>
                <a:spcPts val="2400"/>
              </a:spcBef>
            </a:pPr>
            <a:r>
              <a:rPr lang="en-US" sz="2200" dirty="0" smtClean="0"/>
              <a:t>CDP-B344 Introduction to the New Microsoft Azure Automation Service</a:t>
            </a:r>
          </a:p>
          <a:p>
            <a:pPr lvl="1">
              <a:spcBef>
                <a:spcPts val="2400"/>
              </a:spcBef>
            </a:pPr>
            <a:r>
              <a:rPr lang="en-US" sz="2200" dirty="0" smtClean="0"/>
              <a:t>CDP-B345</a:t>
            </a:r>
            <a:r>
              <a:rPr lang="en-US" sz="2200" dirty="0"/>
              <a:t> Orchestrate, Automate, and Secure Your Applications Using Microsoft Azure Resource Manager</a:t>
            </a:r>
          </a:p>
          <a:p>
            <a:pPr lvl="1">
              <a:spcBef>
                <a:spcPts val="2400"/>
              </a:spcBef>
            </a:pPr>
            <a:endParaRPr lang="en-US" sz="2200" dirty="0"/>
          </a:p>
        </p:txBody>
      </p:sp>
      <p:sp>
        <p:nvSpPr>
          <p:cNvPr id="2" name="Title 1"/>
          <p:cNvSpPr>
            <a:spLocks noGrp="1"/>
          </p:cNvSpPr>
          <p:nvPr>
            <p:ph type="title"/>
          </p:nvPr>
        </p:nvSpPr>
        <p:spPr/>
        <p:txBody>
          <a:bodyPr/>
          <a:lstStyle/>
          <a:p>
            <a:r>
              <a:rPr lang="en-US" dirty="0" smtClean="0"/>
              <a:t>Related content</a:t>
            </a:r>
            <a:endParaRPr lang="en-US" dirty="0"/>
          </a:p>
        </p:txBody>
      </p:sp>
      <p:sp>
        <p:nvSpPr>
          <p:cNvPr id="11" name="Text Placeholder 7"/>
          <p:cNvSpPr txBox="1">
            <a:spLocks/>
          </p:cNvSpPr>
          <p:nvPr/>
        </p:nvSpPr>
        <p:spPr>
          <a:xfrm>
            <a:off x="267028" y="4030662"/>
            <a:ext cx="12070012" cy="7109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sz="3800" dirty="0" smtClean="0">
                <a:gradFill>
                  <a:gsLst>
                    <a:gs pos="1250">
                      <a:schemeClr val="tx1"/>
                    </a:gs>
                    <a:gs pos="100000">
                      <a:schemeClr val="tx1"/>
                    </a:gs>
                  </a:gsLst>
                  <a:lin ang="5400000" scaled="0"/>
                </a:gradFill>
              </a:rPr>
              <a:t>Microsoft Solutions Experience Location (MSE)</a:t>
            </a:r>
            <a:endParaRPr lang="en-US" sz="3800" dirty="0">
              <a:gradFill>
                <a:gsLst>
                  <a:gs pos="1250">
                    <a:schemeClr val="tx1"/>
                  </a:gs>
                  <a:gs pos="100000">
                    <a:schemeClr val="tx1"/>
                  </a:gs>
                </a:gsLst>
                <a:lin ang="5400000" scaled="0"/>
              </a:gradFill>
            </a:endParaRPr>
          </a:p>
        </p:txBody>
      </p:sp>
      <p:sp>
        <p:nvSpPr>
          <p:cNvPr id="13" name="Text Placeholder 7"/>
          <p:cNvSpPr txBox="1">
            <a:spLocks/>
          </p:cNvSpPr>
          <p:nvPr/>
        </p:nvSpPr>
        <p:spPr>
          <a:xfrm>
            <a:off x="274639" y="5145340"/>
            <a:ext cx="12070012" cy="7109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sz="3800" dirty="0">
                <a:gradFill>
                  <a:gsLst>
                    <a:gs pos="1250">
                      <a:schemeClr val="tx1"/>
                    </a:gs>
                    <a:gs pos="100000">
                      <a:schemeClr val="tx1"/>
                    </a:gs>
                  </a:gsLst>
                  <a:lin ang="5400000" scaled="0"/>
                </a:gradFill>
              </a:rPr>
              <a:t>Find Me Later At. . . </a:t>
            </a:r>
          </a:p>
        </p:txBody>
      </p:sp>
    </p:spTree>
    <p:extLst>
      <p:ext uri="{BB962C8B-B14F-4D97-AF65-F5344CB8AC3E}">
        <p14:creationId xmlns:p14="http://schemas.microsoft.com/office/powerpoint/2010/main" val="31037729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4.42124E-6 L 2.26704E-6 -4.42124E-6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grpId="1" nodeType="withEffect">
                                  <p:stCondLst>
                                    <p:cond delay="500"/>
                                  </p:stCondLst>
                                  <p:childTnLst>
                                    <p:animMotion origin="layout" path="M -0.02413 2.57376E-6 L 2.26704E-6 2.57376E-6 " pathEditMode="relative" rAng="0" ptsTypes="AA">
                                      <p:cBhvr>
                                        <p:cTn id="14" dur="500" fill="hold"/>
                                        <p:tgtEl>
                                          <p:spTgt spid="11"/>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63" presetClass="path" presetSubtype="0" decel="100000" fill="hold" grpId="1" nodeType="withEffect">
                                  <p:stCondLst>
                                    <p:cond delay="1000"/>
                                  </p:stCondLst>
                                  <p:childTnLst>
                                    <p:animMotion origin="layout" path="M -0.02413 1.78393E-6 L 2.26704E-6 1.78393E-6 " pathEditMode="relative" rAng="0" ptsTypes="AA">
                                      <p:cBhvr>
                                        <p:cTn id="19" dur="5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3" grpId="0"/>
      <p:bldP spid="1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545485"/>
            <a:ext cx="11887200" cy="2521716"/>
          </a:xfrm>
        </p:spPr>
        <p:txBody>
          <a:bodyPr lIns="182880" tIns="146304" rIns="182880" bIns="146304"/>
          <a:lstStyle/>
          <a:p>
            <a:pPr marL="457200" indent="-457200">
              <a:spcBef>
                <a:spcPts val="2200"/>
              </a:spcBef>
              <a:buClr>
                <a:schemeClr val="tx2"/>
              </a:buClr>
            </a:pPr>
            <a:r>
              <a:rPr lang="en-US" dirty="0">
                <a:gradFill>
                  <a:gsLst>
                    <a:gs pos="0">
                      <a:schemeClr val="tx1"/>
                    </a:gs>
                    <a:gs pos="100000">
                      <a:schemeClr val="tx1"/>
                    </a:gs>
                  </a:gsLst>
                  <a:lin ang="5400000" scaled="0"/>
                </a:gradFill>
                <a:hlinkClick r:id="rId3"/>
              </a:rPr>
              <a:t>http://www.visualstudio.com</a:t>
            </a:r>
            <a:endParaRPr lang="en-US" dirty="0">
              <a:gradFill>
                <a:gsLst>
                  <a:gs pos="0">
                    <a:schemeClr val="tx1"/>
                  </a:gs>
                  <a:gs pos="100000">
                    <a:schemeClr val="tx1"/>
                  </a:gs>
                </a:gsLst>
                <a:lin ang="5400000" scaled="0"/>
              </a:gradFill>
            </a:endParaRPr>
          </a:p>
          <a:p>
            <a:pPr marL="457200" indent="-457200">
              <a:spcBef>
                <a:spcPts val="2200"/>
              </a:spcBef>
              <a:buClr>
                <a:schemeClr val="tx2"/>
              </a:buClr>
            </a:pPr>
            <a:r>
              <a:rPr lang="en-US" dirty="0">
                <a:gradFill>
                  <a:gsLst>
                    <a:gs pos="0">
                      <a:schemeClr val="tx1"/>
                    </a:gs>
                    <a:gs pos="100000">
                      <a:schemeClr val="tx1"/>
                    </a:gs>
                  </a:gsLst>
                  <a:lin ang="5400000" scaled="0"/>
                </a:gradFill>
                <a:hlinkClick r:id="rId4"/>
              </a:rPr>
              <a:t>http://blogs.msdn.com/b/developer-tools/</a:t>
            </a:r>
            <a:endParaRPr lang="en-US" dirty="0">
              <a:gradFill>
                <a:gsLst>
                  <a:gs pos="0">
                    <a:schemeClr val="tx1"/>
                  </a:gs>
                  <a:gs pos="100000">
                    <a:schemeClr val="tx1"/>
                  </a:gs>
                </a:gsLst>
                <a:lin ang="5400000" scaled="0"/>
              </a:gradFill>
            </a:endParaRPr>
          </a:p>
          <a:p>
            <a:pPr marL="457200" indent="-457200">
              <a:spcBef>
                <a:spcPts val="2200"/>
              </a:spcBef>
              <a:buClr>
                <a:schemeClr val="tx2"/>
              </a:buClr>
            </a:pPr>
            <a:r>
              <a:rPr lang="en-US" dirty="0">
                <a:gradFill>
                  <a:gsLst>
                    <a:gs pos="0">
                      <a:schemeClr val="tx1"/>
                    </a:gs>
                    <a:gs pos="100000">
                      <a:schemeClr val="tx1"/>
                    </a:gs>
                  </a:gsLst>
                  <a:lin ang="5400000" scaled="0"/>
                </a:gradFill>
                <a:hlinkClick r:id="rId5"/>
              </a:rPr>
              <a:t>http://msdn.microsoft.com/vstudio</a:t>
            </a:r>
            <a:r>
              <a:rPr lang="en-US" dirty="0">
                <a:gradFill>
                  <a:gsLst>
                    <a:gs pos="0">
                      <a:schemeClr val="tx1"/>
                    </a:gs>
                    <a:gs pos="100000">
                      <a:schemeClr val="tx1"/>
                    </a:gs>
                  </a:gsLst>
                  <a:lin ang="5400000" scaled="0"/>
                </a:gradFill>
              </a:rPr>
              <a:t> </a:t>
            </a:r>
          </a:p>
        </p:txBody>
      </p:sp>
      <p:sp>
        <p:nvSpPr>
          <p:cNvPr id="4" name="Title 3"/>
          <p:cNvSpPr>
            <a:spLocks noGrp="1"/>
          </p:cNvSpPr>
          <p:nvPr>
            <p:ph type="title"/>
          </p:nvPr>
        </p:nvSpPr>
        <p:spPr/>
        <p:txBody>
          <a:bodyPr/>
          <a:lstStyle/>
          <a:p>
            <a:r>
              <a:rPr lang="en-US" dirty="0" smtClean="0"/>
              <a:t>DEV Track Resources</a:t>
            </a:r>
            <a:endParaRPr lang="en-US" dirty="0"/>
          </a:p>
        </p:txBody>
      </p:sp>
      <p:grpSp>
        <p:nvGrpSpPr>
          <p:cNvPr id="3" name="Group 2"/>
          <p:cNvGrpSpPr/>
          <p:nvPr/>
        </p:nvGrpSpPr>
        <p:grpSpPr>
          <a:xfrm>
            <a:off x="8504238" y="4838317"/>
            <a:ext cx="3076577" cy="683264"/>
            <a:chOff x="8297184" y="4389321"/>
            <a:chExt cx="3076577" cy="683264"/>
          </a:xfrm>
        </p:grpSpPr>
        <p:sp>
          <p:nvSpPr>
            <p:cNvPr id="24" name="Oval 23"/>
            <p:cNvSpPr/>
            <p:nvPr/>
          </p:nvSpPr>
          <p:spPr bwMode="auto">
            <a:xfrm>
              <a:off x="8297184" y="4449964"/>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Content Placeholder 4"/>
            <p:cNvSpPr txBox="1">
              <a:spLocks/>
            </p:cNvSpPr>
            <p:nvPr/>
          </p:nvSpPr>
          <p:spPr>
            <a:xfrm>
              <a:off x="8859162" y="4389321"/>
              <a:ext cx="2514599"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sz="3600" dirty="0" err="1" smtClean="0"/>
                <a:t>visualstudio</a:t>
              </a:r>
              <a:endParaRPr lang="en-US" sz="3600" dirty="0" smtClean="0"/>
            </a:p>
          </p:txBody>
        </p:sp>
        <p:sp useBgFill="1">
          <p:nvSpPr>
            <p:cNvPr id="21" name="Freeform 6"/>
            <p:cNvSpPr>
              <a:spLocks noChangeAspect="1" noEditPoints="1"/>
            </p:cNvSpPr>
            <p:nvPr/>
          </p:nvSpPr>
          <p:spPr bwMode="auto">
            <a:xfrm>
              <a:off x="8428635" y="4624936"/>
              <a:ext cx="299076" cy="212035"/>
            </a:xfrm>
            <a:custGeom>
              <a:avLst/>
              <a:gdLst>
                <a:gd name="T0" fmla="*/ 1856 w 1885"/>
                <a:gd name="T1" fmla="*/ 243 h 1336"/>
                <a:gd name="T2" fmla="*/ 1629 w 1885"/>
                <a:gd name="T3" fmla="*/ 24 h 1336"/>
                <a:gd name="T4" fmla="*/ 942 w 1885"/>
                <a:gd name="T5" fmla="*/ 0 h 1336"/>
                <a:gd name="T6" fmla="*/ 943 w 1885"/>
                <a:gd name="T7" fmla="*/ 0 h 1336"/>
                <a:gd name="T8" fmla="*/ 256 w 1885"/>
                <a:gd name="T9" fmla="*/ 24 h 1336"/>
                <a:gd name="T10" fmla="*/ 29 w 1885"/>
                <a:gd name="T11" fmla="*/ 243 h 1336"/>
                <a:gd name="T12" fmla="*/ 0 w 1885"/>
                <a:gd name="T13" fmla="*/ 657 h 1336"/>
                <a:gd name="T14" fmla="*/ 0 w 1885"/>
                <a:gd name="T15" fmla="*/ 679 h 1336"/>
                <a:gd name="T16" fmla="*/ 29 w 1885"/>
                <a:gd name="T17" fmla="*/ 1093 h 1336"/>
                <a:gd name="T18" fmla="*/ 256 w 1885"/>
                <a:gd name="T19" fmla="*/ 1312 h 1336"/>
                <a:gd name="T20" fmla="*/ 943 w 1885"/>
                <a:gd name="T21" fmla="*/ 1336 h 1336"/>
                <a:gd name="T22" fmla="*/ 942 w 1885"/>
                <a:gd name="T23" fmla="*/ 1336 h 1336"/>
                <a:gd name="T24" fmla="*/ 1629 w 1885"/>
                <a:gd name="T25" fmla="*/ 1312 h 1336"/>
                <a:gd name="T26" fmla="*/ 1856 w 1885"/>
                <a:gd name="T27" fmla="*/ 1093 h 1336"/>
                <a:gd name="T28" fmla="*/ 1885 w 1885"/>
                <a:gd name="T29" fmla="*/ 679 h 1336"/>
                <a:gd name="T30" fmla="*/ 1885 w 1885"/>
                <a:gd name="T31" fmla="*/ 657 h 1336"/>
                <a:gd name="T32" fmla="*/ 1856 w 1885"/>
                <a:gd name="T33" fmla="*/ 243 h 1336"/>
                <a:gd name="T34" fmla="*/ 747 w 1885"/>
                <a:gd name="T35" fmla="*/ 933 h 1336"/>
                <a:gd name="T36" fmla="*/ 747 w 1885"/>
                <a:gd name="T37" fmla="*/ 397 h 1336"/>
                <a:gd name="T38" fmla="*/ 1247 w 1885"/>
                <a:gd name="T39" fmla="*/ 659 h 1336"/>
                <a:gd name="T40" fmla="*/ 747 w 1885"/>
                <a:gd name="T41" fmla="*/ 933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5" h="1336">
                  <a:moveTo>
                    <a:pt x="1856" y="243"/>
                  </a:moveTo>
                  <a:cubicBezTo>
                    <a:pt x="1820" y="99"/>
                    <a:pt x="1753" y="44"/>
                    <a:pt x="1629" y="24"/>
                  </a:cubicBezTo>
                  <a:cubicBezTo>
                    <a:pt x="1557" y="13"/>
                    <a:pt x="1214" y="0"/>
                    <a:pt x="942" y="0"/>
                  </a:cubicBezTo>
                  <a:cubicBezTo>
                    <a:pt x="943" y="0"/>
                    <a:pt x="943" y="0"/>
                    <a:pt x="943" y="0"/>
                  </a:cubicBezTo>
                  <a:cubicBezTo>
                    <a:pt x="671" y="0"/>
                    <a:pt x="328" y="14"/>
                    <a:pt x="256" y="24"/>
                  </a:cubicBezTo>
                  <a:cubicBezTo>
                    <a:pt x="132" y="44"/>
                    <a:pt x="65" y="99"/>
                    <a:pt x="29" y="243"/>
                  </a:cubicBezTo>
                  <a:cubicBezTo>
                    <a:pt x="17" y="291"/>
                    <a:pt x="0" y="556"/>
                    <a:pt x="0" y="657"/>
                  </a:cubicBezTo>
                  <a:cubicBezTo>
                    <a:pt x="0" y="679"/>
                    <a:pt x="0" y="679"/>
                    <a:pt x="0" y="679"/>
                  </a:cubicBezTo>
                  <a:cubicBezTo>
                    <a:pt x="0" y="780"/>
                    <a:pt x="17" y="1045"/>
                    <a:pt x="29" y="1093"/>
                  </a:cubicBezTo>
                  <a:cubicBezTo>
                    <a:pt x="65" y="1237"/>
                    <a:pt x="132" y="1292"/>
                    <a:pt x="256" y="1312"/>
                  </a:cubicBezTo>
                  <a:cubicBezTo>
                    <a:pt x="328" y="1323"/>
                    <a:pt x="671" y="1336"/>
                    <a:pt x="943" y="1336"/>
                  </a:cubicBezTo>
                  <a:cubicBezTo>
                    <a:pt x="942" y="1336"/>
                    <a:pt x="942" y="1336"/>
                    <a:pt x="942" y="1336"/>
                  </a:cubicBezTo>
                  <a:cubicBezTo>
                    <a:pt x="1214" y="1336"/>
                    <a:pt x="1557" y="1323"/>
                    <a:pt x="1629" y="1312"/>
                  </a:cubicBezTo>
                  <a:cubicBezTo>
                    <a:pt x="1753" y="1292"/>
                    <a:pt x="1820" y="1237"/>
                    <a:pt x="1856" y="1093"/>
                  </a:cubicBezTo>
                  <a:cubicBezTo>
                    <a:pt x="1868" y="1045"/>
                    <a:pt x="1885" y="780"/>
                    <a:pt x="1885" y="679"/>
                  </a:cubicBezTo>
                  <a:cubicBezTo>
                    <a:pt x="1885" y="657"/>
                    <a:pt x="1885" y="657"/>
                    <a:pt x="1885" y="657"/>
                  </a:cubicBezTo>
                  <a:cubicBezTo>
                    <a:pt x="1885" y="556"/>
                    <a:pt x="1868" y="291"/>
                    <a:pt x="1856" y="243"/>
                  </a:cubicBezTo>
                  <a:close/>
                  <a:moveTo>
                    <a:pt x="747" y="933"/>
                  </a:moveTo>
                  <a:cubicBezTo>
                    <a:pt x="747" y="397"/>
                    <a:pt x="747" y="397"/>
                    <a:pt x="747" y="397"/>
                  </a:cubicBezTo>
                  <a:cubicBezTo>
                    <a:pt x="1247" y="659"/>
                    <a:pt x="1247" y="659"/>
                    <a:pt x="1247" y="659"/>
                  </a:cubicBezTo>
                  <a:lnTo>
                    <a:pt x="747" y="933"/>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4292682" y="4838317"/>
            <a:ext cx="3503651" cy="683264"/>
            <a:chOff x="4085628" y="4215696"/>
            <a:chExt cx="3503651" cy="683264"/>
          </a:xfrm>
        </p:grpSpPr>
        <p:sp>
          <p:nvSpPr>
            <p:cNvPr id="23" name="Oval 22"/>
            <p:cNvSpPr/>
            <p:nvPr/>
          </p:nvSpPr>
          <p:spPr bwMode="auto">
            <a:xfrm>
              <a:off x="4085628" y="4276339"/>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Content Placeholder 4"/>
            <p:cNvSpPr txBox="1">
              <a:spLocks/>
            </p:cNvSpPr>
            <p:nvPr/>
          </p:nvSpPr>
          <p:spPr>
            <a:xfrm>
              <a:off x="4647606" y="4215696"/>
              <a:ext cx="2941673"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sz="3600" dirty="0" smtClean="0"/>
                <a:t>@</a:t>
              </a:r>
              <a:r>
                <a:rPr lang="en-US" sz="3600" dirty="0" err="1" smtClean="0"/>
                <a:t>visualstudio</a:t>
              </a:r>
              <a:endParaRPr lang="en-US" sz="3600" dirty="0" smtClean="0"/>
            </a:p>
          </p:txBody>
        </p:sp>
        <p:sp useBgFill="1">
          <p:nvSpPr>
            <p:cNvPr id="12" name="Freeform 38"/>
            <p:cNvSpPr>
              <a:spLocks noChangeAspect="1"/>
            </p:cNvSpPr>
            <p:nvPr/>
          </p:nvSpPr>
          <p:spPr bwMode="auto">
            <a:xfrm>
              <a:off x="4187808" y="4422273"/>
              <a:ext cx="357619" cy="270110"/>
            </a:xfrm>
            <a:custGeom>
              <a:avLst/>
              <a:gdLst>
                <a:gd name="T0" fmla="*/ 544 w 1126"/>
                <a:gd name="T1" fmla="*/ 300 h 849"/>
                <a:gd name="T2" fmla="*/ 674 w 1126"/>
                <a:gd name="T3" fmla="*/ 61 h 849"/>
                <a:gd name="T4" fmla="*/ 710 w 1126"/>
                <a:gd name="T5" fmla="*/ 53 h 849"/>
                <a:gd name="T6" fmla="*/ 744 w 1126"/>
                <a:gd name="T7" fmla="*/ 29 h 849"/>
                <a:gd name="T8" fmla="*/ 759 w 1126"/>
                <a:gd name="T9" fmla="*/ 50 h 849"/>
                <a:gd name="T10" fmla="*/ 748 w 1126"/>
                <a:gd name="T11" fmla="*/ 88 h 849"/>
                <a:gd name="T12" fmla="*/ 985 w 1126"/>
                <a:gd name="T13" fmla="*/ 288 h 849"/>
                <a:gd name="T14" fmla="*/ 1003 w 1126"/>
                <a:gd name="T15" fmla="*/ 308 h 849"/>
                <a:gd name="T16" fmla="*/ 1121 w 1126"/>
                <a:gd name="T17" fmla="*/ 303 h 849"/>
                <a:gd name="T18" fmla="*/ 1023 w 1126"/>
                <a:gd name="T19" fmla="*/ 361 h 849"/>
                <a:gd name="T20" fmla="*/ 1022 w 1126"/>
                <a:gd name="T21" fmla="*/ 370 h 849"/>
                <a:gd name="T22" fmla="*/ 1126 w 1126"/>
                <a:gd name="T23" fmla="*/ 377 h 849"/>
                <a:gd name="T24" fmla="*/ 994 w 1126"/>
                <a:gd name="T25" fmla="*/ 429 h 849"/>
                <a:gd name="T26" fmla="*/ 773 w 1126"/>
                <a:gd name="T27" fmla="*/ 711 h 849"/>
                <a:gd name="T28" fmla="*/ 0 w 1126"/>
                <a:gd name="T29" fmla="*/ 579 h 849"/>
                <a:gd name="T30" fmla="*/ 416 w 1126"/>
                <a:gd name="T31" fmla="*/ 563 h 849"/>
                <a:gd name="T32" fmla="*/ 377 w 1126"/>
                <a:gd name="T33" fmla="*/ 466 h 849"/>
                <a:gd name="T34" fmla="*/ 251 w 1126"/>
                <a:gd name="T35" fmla="*/ 410 h 849"/>
                <a:gd name="T36" fmla="*/ 256 w 1126"/>
                <a:gd name="T37" fmla="*/ 384 h 849"/>
                <a:gd name="T38" fmla="*/ 316 w 1126"/>
                <a:gd name="T39" fmla="*/ 366 h 849"/>
                <a:gd name="T40" fmla="*/ 198 w 1126"/>
                <a:gd name="T41" fmla="*/ 268 h 849"/>
                <a:gd name="T42" fmla="*/ 208 w 1126"/>
                <a:gd name="T43" fmla="*/ 249 h 849"/>
                <a:gd name="T44" fmla="*/ 259 w 1126"/>
                <a:gd name="T45" fmla="*/ 243 h 849"/>
                <a:gd name="T46" fmla="*/ 170 w 1126"/>
                <a:gd name="T47" fmla="*/ 132 h 849"/>
                <a:gd name="T48" fmla="*/ 200 w 1126"/>
                <a:gd name="T49" fmla="*/ 113 h 849"/>
                <a:gd name="T50" fmla="*/ 544 w 1126"/>
                <a:gd name="T51" fmla="*/ 30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6" h="849">
                  <a:moveTo>
                    <a:pt x="544" y="300"/>
                  </a:moveTo>
                  <a:cubicBezTo>
                    <a:pt x="580" y="187"/>
                    <a:pt x="624" y="114"/>
                    <a:pt x="674" y="61"/>
                  </a:cubicBezTo>
                  <a:cubicBezTo>
                    <a:pt x="712" y="22"/>
                    <a:pt x="732" y="9"/>
                    <a:pt x="710" y="53"/>
                  </a:cubicBezTo>
                  <a:cubicBezTo>
                    <a:pt x="719" y="45"/>
                    <a:pt x="733" y="34"/>
                    <a:pt x="744" y="29"/>
                  </a:cubicBezTo>
                  <a:cubicBezTo>
                    <a:pt x="806" y="0"/>
                    <a:pt x="801" y="24"/>
                    <a:pt x="759" y="50"/>
                  </a:cubicBezTo>
                  <a:cubicBezTo>
                    <a:pt x="874" y="9"/>
                    <a:pt x="870" y="61"/>
                    <a:pt x="748" y="88"/>
                  </a:cubicBezTo>
                  <a:cubicBezTo>
                    <a:pt x="848" y="90"/>
                    <a:pt x="954" y="153"/>
                    <a:pt x="985" y="288"/>
                  </a:cubicBezTo>
                  <a:cubicBezTo>
                    <a:pt x="989" y="307"/>
                    <a:pt x="984" y="305"/>
                    <a:pt x="1003" y="308"/>
                  </a:cubicBezTo>
                  <a:cubicBezTo>
                    <a:pt x="1044" y="316"/>
                    <a:pt x="1083" y="315"/>
                    <a:pt x="1121" y="303"/>
                  </a:cubicBezTo>
                  <a:cubicBezTo>
                    <a:pt x="1117" y="331"/>
                    <a:pt x="1080" y="349"/>
                    <a:pt x="1023" y="361"/>
                  </a:cubicBezTo>
                  <a:cubicBezTo>
                    <a:pt x="1001" y="366"/>
                    <a:pt x="997" y="364"/>
                    <a:pt x="1022" y="370"/>
                  </a:cubicBezTo>
                  <a:cubicBezTo>
                    <a:pt x="1054" y="377"/>
                    <a:pt x="1089" y="379"/>
                    <a:pt x="1126" y="377"/>
                  </a:cubicBezTo>
                  <a:cubicBezTo>
                    <a:pt x="1097" y="411"/>
                    <a:pt x="1051" y="428"/>
                    <a:pt x="994" y="429"/>
                  </a:cubicBezTo>
                  <a:cubicBezTo>
                    <a:pt x="958" y="559"/>
                    <a:pt x="877" y="653"/>
                    <a:pt x="773" y="711"/>
                  </a:cubicBezTo>
                  <a:cubicBezTo>
                    <a:pt x="530" y="849"/>
                    <a:pt x="177" y="829"/>
                    <a:pt x="0" y="579"/>
                  </a:cubicBezTo>
                  <a:cubicBezTo>
                    <a:pt x="116" y="670"/>
                    <a:pt x="288" y="690"/>
                    <a:pt x="416" y="563"/>
                  </a:cubicBezTo>
                  <a:cubicBezTo>
                    <a:pt x="332" y="563"/>
                    <a:pt x="311" y="500"/>
                    <a:pt x="377" y="466"/>
                  </a:cubicBezTo>
                  <a:cubicBezTo>
                    <a:pt x="314" y="465"/>
                    <a:pt x="274" y="446"/>
                    <a:pt x="251" y="410"/>
                  </a:cubicBezTo>
                  <a:cubicBezTo>
                    <a:pt x="242" y="396"/>
                    <a:pt x="242" y="395"/>
                    <a:pt x="256" y="384"/>
                  </a:cubicBezTo>
                  <a:cubicBezTo>
                    <a:pt x="272" y="373"/>
                    <a:pt x="294" y="368"/>
                    <a:pt x="316" y="366"/>
                  </a:cubicBezTo>
                  <a:cubicBezTo>
                    <a:pt x="251" y="347"/>
                    <a:pt x="212" y="313"/>
                    <a:pt x="198" y="268"/>
                  </a:cubicBezTo>
                  <a:cubicBezTo>
                    <a:pt x="193" y="252"/>
                    <a:pt x="192" y="253"/>
                    <a:pt x="208" y="249"/>
                  </a:cubicBezTo>
                  <a:cubicBezTo>
                    <a:pt x="223" y="246"/>
                    <a:pt x="242" y="243"/>
                    <a:pt x="259" y="243"/>
                  </a:cubicBezTo>
                  <a:cubicBezTo>
                    <a:pt x="208" y="212"/>
                    <a:pt x="178" y="174"/>
                    <a:pt x="170" y="132"/>
                  </a:cubicBezTo>
                  <a:cubicBezTo>
                    <a:pt x="163" y="92"/>
                    <a:pt x="170" y="102"/>
                    <a:pt x="200" y="113"/>
                  </a:cubicBezTo>
                  <a:cubicBezTo>
                    <a:pt x="333" y="164"/>
                    <a:pt x="465" y="219"/>
                    <a:pt x="544" y="300"/>
                  </a:cubicBezTo>
                  <a:close/>
                </a:path>
              </a:pathLst>
            </a:custGeom>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473162" y="4838317"/>
            <a:ext cx="3111615" cy="683264"/>
            <a:chOff x="266108" y="4215696"/>
            <a:chExt cx="3111615" cy="683264"/>
          </a:xfrm>
        </p:grpSpPr>
        <p:sp>
          <p:nvSpPr>
            <p:cNvPr id="10" name="Content Placeholder 4"/>
            <p:cNvSpPr txBox="1">
              <a:spLocks/>
            </p:cNvSpPr>
            <p:nvPr/>
          </p:nvSpPr>
          <p:spPr>
            <a:xfrm>
              <a:off x="863124" y="4215696"/>
              <a:ext cx="2514599"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pPr>
              <a:r>
                <a:rPr lang="en-US" sz="3600" dirty="0" err="1" smtClean="0"/>
                <a:t>visualstudio</a:t>
              </a:r>
              <a:endParaRPr lang="en-US" sz="3600" dirty="0" smtClean="0"/>
            </a:p>
          </p:txBody>
        </p:sp>
        <p:grpSp>
          <p:nvGrpSpPr>
            <p:cNvPr id="13" name="Group 12"/>
            <p:cNvGrpSpPr/>
            <p:nvPr/>
          </p:nvGrpSpPr>
          <p:grpSpPr>
            <a:xfrm>
              <a:off x="266108" y="4276339"/>
              <a:ext cx="561978" cy="561978"/>
              <a:chOff x="266108" y="4276339"/>
              <a:chExt cx="561978" cy="561978"/>
            </a:xfrm>
          </p:grpSpPr>
          <p:sp>
            <p:nvSpPr>
              <p:cNvPr id="19" name="Oval 18"/>
              <p:cNvSpPr/>
              <p:nvPr/>
            </p:nvSpPr>
            <p:spPr bwMode="auto">
              <a:xfrm>
                <a:off x="266108" y="4276339"/>
                <a:ext cx="561978" cy="561978"/>
              </a:xfrm>
              <a:prstGeom prst="ellipse">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Freeform 5"/>
              <p:cNvSpPr>
                <a:spLocks/>
              </p:cNvSpPr>
              <p:nvPr/>
            </p:nvSpPr>
            <p:spPr bwMode="auto">
              <a:xfrm>
                <a:off x="535461" y="4395075"/>
                <a:ext cx="174625" cy="352425"/>
              </a:xfrm>
              <a:custGeom>
                <a:avLst/>
                <a:gdLst>
                  <a:gd name="T0" fmla="*/ 43 w 44"/>
                  <a:gd name="T1" fmla="*/ 49 h 91"/>
                  <a:gd name="T2" fmla="*/ 27 w 44"/>
                  <a:gd name="T3" fmla="*/ 49 h 91"/>
                  <a:gd name="T4" fmla="*/ 27 w 44"/>
                  <a:gd name="T5" fmla="*/ 91 h 91"/>
                  <a:gd name="T6" fmla="*/ 11 w 44"/>
                  <a:gd name="T7" fmla="*/ 91 h 91"/>
                  <a:gd name="T8" fmla="*/ 11 w 44"/>
                  <a:gd name="T9" fmla="*/ 49 h 91"/>
                  <a:gd name="T10" fmla="*/ 0 w 44"/>
                  <a:gd name="T11" fmla="*/ 49 h 91"/>
                  <a:gd name="T12" fmla="*/ 0 w 44"/>
                  <a:gd name="T13" fmla="*/ 33 h 91"/>
                  <a:gd name="T14" fmla="*/ 11 w 44"/>
                  <a:gd name="T15" fmla="*/ 33 h 91"/>
                  <a:gd name="T16" fmla="*/ 11 w 44"/>
                  <a:gd name="T17" fmla="*/ 20 h 91"/>
                  <a:gd name="T18" fmla="*/ 33 w 44"/>
                  <a:gd name="T19" fmla="*/ 0 h 91"/>
                  <a:gd name="T20" fmla="*/ 44 w 44"/>
                  <a:gd name="T21" fmla="*/ 1 h 91"/>
                  <a:gd name="T22" fmla="*/ 43 w 44"/>
                  <a:gd name="T23" fmla="*/ 15 h 91"/>
                  <a:gd name="T24" fmla="*/ 33 w 44"/>
                  <a:gd name="T25" fmla="*/ 15 h 91"/>
                  <a:gd name="T26" fmla="*/ 27 w 44"/>
                  <a:gd name="T27" fmla="*/ 22 h 91"/>
                  <a:gd name="T28" fmla="*/ 27 w 44"/>
                  <a:gd name="T29" fmla="*/ 23 h 91"/>
                  <a:gd name="T30" fmla="*/ 27 w 44"/>
                  <a:gd name="T31" fmla="*/ 33 h 91"/>
                  <a:gd name="T32" fmla="*/ 44 w 44"/>
                  <a:gd name="T33" fmla="*/ 33 h 91"/>
                  <a:gd name="T34" fmla="*/ 43 w 44"/>
                  <a:gd name="T35" fmla="*/ 49 h 91"/>
                  <a:gd name="T36" fmla="*/ 43 w 44"/>
                  <a:gd name="T37" fmla="*/ 4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91">
                    <a:moveTo>
                      <a:pt x="43" y="49"/>
                    </a:moveTo>
                    <a:cubicBezTo>
                      <a:pt x="27" y="49"/>
                      <a:pt x="27" y="49"/>
                      <a:pt x="27" y="49"/>
                    </a:cubicBezTo>
                    <a:cubicBezTo>
                      <a:pt x="27" y="91"/>
                      <a:pt x="27" y="91"/>
                      <a:pt x="27" y="91"/>
                    </a:cubicBezTo>
                    <a:cubicBezTo>
                      <a:pt x="11" y="91"/>
                      <a:pt x="11" y="91"/>
                      <a:pt x="11" y="91"/>
                    </a:cubicBezTo>
                    <a:cubicBezTo>
                      <a:pt x="11" y="49"/>
                      <a:pt x="11" y="49"/>
                      <a:pt x="11" y="49"/>
                    </a:cubicBezTo>
                    <a:cubicBezTo>
                      <a:pt x="0" y="49"/>
                      <a:pt x="0" y="49"/>
                      <a:pt x="0" y="49"/>
                    </a:cubicBezTo>
                    <a:cubicBezTo>
                      <a:pt x="0" y="33"/>
                      <a:pt x="0" y="33"/>
                      <a:pt x="0" y="33"/>
                    </a:cubicBezTo>
                    <a:cubicBezTo>
                      <a:pt x="11" y="33"/>
                      <a:pt x="11" y="33"/>
                      <a:pt x="11" y="33"/>
                    </a:cubicBezTo>
                    <a:cubicBezTo>
                      <a:pt x="11" y="33"/>
                      <a:pt x="11" y="27"/>
                      <a:pt x="11" y="20"/>
                    </a:cubicBezTo>
                    <a:cubicBezTo>
                      <a:pt x="11" y="10"/>
                      <a:pt x="18" y="0"/>
                      <a:pt x="33" y="0"/>
                    </a:cubicBezTo>
                    <a:cubicBezTo>
                      <a:pt x="39" y="0"/>
                      <a:pt x="44" y="1"/>
                      <a:pt x="44" y="1"/>
                    </a:cubicBezTo>
                    <a:cubicBezTo>
                      <a:pt x="43" y="15"/>
                      <a:pt x="43" y="15"/>
                      <a:pt x="43" y="15"/>
                    </a:cubicBezTo>
                    <a:cubicBezTo>
                      <a:pt x="43" y="15"/>
                      <a:pt x="39" y="15"/>
                      <a:pt x="33" y="15"/>
                    </a:cubicBezTo>
                    <a:cubicBezTo>
                      <a:pt x="28" y="15"/>
                      <a:pt x="27" y="18"/>
                      <a:pt x="27" y="22"/>
                    </a:cubicBezTo>
                    <a:cubicBezTo>
                      <a:pt x="27" y="22"/>
                      <a:pt x="27" y="23"/>
                      <a:pt x="27" y="23"/>
                    </a:cubicBezTo>
                    <a:cubicBezTo>
                      <a:pt x="27" y="24"/>
                      <a:pt x="27" y="27"/>
                      <a:pt x="27" y="33"/>
                    </a:cubicBezTo>
                    <a:cubicBezTo>
                      <a:pt x="44" y="33"/>
                      <a:pt x="44" y="33"/>
                      <a:pt x="44" y="33"/>
                    </a:cubicBezTo>
                    <a:cubicBezTo>
                      <a:pt x="43" y="49"/>
                      <a:pt x="43" y="49"/>
                      <a:pt x="43" y="49"/>
                    </a:cubicBezTo>
                    <a:cubicBezTo>
                      <a:pt x="43" y="49"/>
                      <a:pt x="43" y="49"/>
                      <a:pt x="43" y="49"/>
                    </a:cubicBezTo>
                    <a:close/>
                  </a:path>
                </a:pathLst>
              </a:cu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43958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63" presetClass="path" presetSubtype="0" decel="100000" fill="hold" grpId="1" nodeType="withEffect">
                                  <p:stCondLst>
                                    <p:cond delay="0"/>
                                  </p:stCondLst>
                                  <p:childTnLst>
                                    <p:animMotion origin="layout" path="M -0.02413 -9.94099E-7 L 0 -9.94099E-7 " pathEditMode="relative" rAng="0" ptsTypes="AA">
                                      <p:cBhvr>
                                        <p:cTn id="9" dur="1000" fill="hold"/>
                                        <p:tgtEl>
                                          <p:spTgt spid="5"/>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600"/>
                                        <p:tgtEl>
                                          <p:spTgt spid="16"/>
                                        </p:tgtEl>
                                      </p:cBhvr>
                                    </p:animEffect>
                                  </p:childTnLst>
                                </p:cTn>
                              </p:par>
                              <p:par>
                                <p:cTn id="13" presetID="63" presetClass="path" presetSubtype="0" decel="100000" fill="hold" nodeType="withEffect">
                                  <p:stCondLst>
                                    <p:cond delay="100"/>
                                  </p:stCondLst>
                                  <p:childTnLst>
                                    <p:animMotion origin="layout" path="M -0.02413 -1.02587E-6 L 4.94766E-6 -1.02587E-6 " pathEditMode="relative" rAng="0" ptsTypes="AA">
                                      <p:cBhvr>
                                        <p:cTn id="14" dur="1000" fill="hold"/>
                                        <p:tgtEl>
                                          <p:spTgt spid="16"/>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600"/>
                                        <p:tgtEl>
                                          <p:spTgt spid="14"/>
                                        </p:tgtEl>
                                      </p:cBhvr>
                                    </p:animEffect>
                                  </p:childTnLst>
                                </p:cTn>
                              </p:par>
                              <p:par>
                                <p:cTn id="18" presetID="63" presetClass="path" presetSubtype="0" decel="100000" fill="hold" nodeType="withEffect">
                                  <p:stCondLst>
                                    <p:cond delay="200"/>
                                  </p:stCondLst>
                                  <p:childTnLst>
                                    <p:animMotion origin="layout" path="M -0.02413 -1.02587E-6 L 1.35818E-6 -1.02587E-6 " pathEditMode="relative" rAng="0" ptsTypes="AA">
                                      <p:cBhvr>
                                        <p:cTn id="19" dur="1000" fill="hold"/>
                                        <p:tgtEl>
                                          <p:spTgt spid="14"/>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childTnLst>
                                </p:cTn>
                              </p:par>
                              <p:par>
                                <p:cTn id="23" presetID="63" presetClass="path" presetSubtype="0" decel="100000" fill="hold" nodeType="withEffect">
                                  <p:stCondLst>
                                    <p:cond delay="300"/>
                                  </p:stCondLst>
                                  <p:childTnLst>
                                    <p:animMotion origin="layout" path="M -0.02413 -1.02587E-6 L 4.25581E-6 -1.02587E-6 " pathEditMode="relative" rAng="0" ptsTypes="AA">
                                      <p:cBhvr>
                                        <p:cTn id="24" dur="10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Developer Network</a:t>
              </a:r>
              <a:endPar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a:t>
              </a:r>
              <a:r>
                <a:rPr lang="en-US" dirty="0" smtClean="0">
                  <a:solidFill>
                    <a:srgbClr val="FFFFFF"/>
                  </a:solidFill>
                  <a:hlinkClick r:id="rId4"/>
                </a:rPr>
                <a:t>://developer.microsoft.com </a:t>
              </a:r>
              <a:endParaRPr lang="en-US" dirty="0">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lvl="0">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chemeClr val="bg1"/>
                      </a:gs>
                      <a:gs pos="100000">
                        <a:schemeClr val="bg1"/>
                      </a:gs>
                    </a:gsLst>
                    <a:lin ang="5400000" scaled="0"/>
                  </a:gradFill>
                  <a:latin typeface="Segoe UI" pitchFamily="34" charset="0"/>
                  <a:ea typeface="Segoe UI" pitchFamily="34" charset="0"/>
                  <a:cs typeface="Segoe UI" pitchFamily="34" charset="0"/>
                </a:rPr>
                <a:t>Sessions on Demand</a:t>
              </a:r>
              <a:endPar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hlinkClick r:id="rId6"/>
                </a:rPr>
                <a:t>http://channel9.msdn.com/Events/TechEd</a:t>
              </a:r>
              <a:endParaRPr lang="en-US" dirty="0"/>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
        <p:nvSpPr>
          <p:cNvPr id="37" name="Freeform 54"/>
          <p:cNvSpPr>
            <a:spLocks noEditPoints="1"/>
          </p:cNvSpPr>
          <p:nvPr/>
        </p:nvSpPr>
        <p:spPr bwMode="black">
          <a:xfrm>
            <a:off x="6121301" y="6038298"/>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1243123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Scheduler</a:t>
            </a:r>
            <a:endParaRPr lang="en-US" dirty="0"/>
          </a:p>
        </p:txBody>
      </p:sp>
    </p:spTree>
    <p:extLst>
      <p:ext uri="{BB962C8B-B14F-4D97-AF65-F5344CB8AC3E}">
        <p14:creationId xmlns:p14="http://schemas.microsoft.com/office/powerpoint/2010/main" val="26726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sp>
        <p:nvSpPr>
          <p:cNvPr id="9" name="Text Placeholder 2"/>
          <p:cNvSpPr txBox="1">
            <a:spLocks/>
          </p:cNvSpPr>
          <p:nvPr/>
        </p:nvSpPr>
        <p:spPr>
          <a:xfrm>
            <a:off x="207934" y="2568267"/>
            <a:ext cx="4023956" cy="12937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spcBef>
                <a:spcPts val="0"/>
              </a:spcBef>
              <a:buNone/>
            </a:pPr>
            <a:r>
              <a:rPr lang="en-US" sz="2800" u="sng" dirty="0"/>
              <a:t>TechEd Schedule Builder </a:t>
            </a:r>
            <a:endParaRPr lang="en-US" sz="2800" u="sng" dirty="0" smtClean="0"/>
          </a:p>
          <a:p>
            <a:pPr marL="101600" indent="0" algn="ctr">
              <a:spcBef>
                <a:spcPts val="0"/>
              </a:spcBef>
              <a:buNone/>
            </a:pPr>
            <a:r>
              <a:rPr lang="en-US" sz="2400" dirty="0" smtClean="0"/>
              <a:t>CommNet </a:t>
            </a:r>
            <a:r>
              <a:rPr lang="en-US" sz="2400" dirty="0"/>
              <a:t>station </a:t>
            </a:r>
            <a:r>
              <a:rPr lang="en-US" sz="2400" dirty="0" smtClean="0"/>
              <a:t>or PC</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8042"/>
          <a:stretch/>
        </p:blipFill>
        <p:spPr>
          <a:xfrm>
            <a:off x="4954934" y="3581319"/>
            <a:ext cx="3390998" cy="3421143"/>
          </a:xfrm>
          <a:prstGeom prst="rect">
            <a:avLst/>
          </a:prstGeom>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6982" y="3581318"/>
            <a:ext cx="3119115" cy="3119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txBox="1">
            <a:spLocks/>
          </p:cNvSpPr>
          <p:nvPr/>
        </p:nvSpPr>
        <p:spPr>
          <a:xfrm>
            <a:off x="4769627" y="2496990"/>
            <a:ext cx="3588183" cy="15484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lnSpc>
                <a:spcPct val="100000"/>
              </a:lnSpc>
              <a:spcBef>
                <a:spcPts val="0"/>
              </a:spcBef>
              <a:buNone/>
            </a:pPr>
            <a:r>
              <a:rPr lang="en-US" sz="2800" u="sng" dirty="0"/>
              <a:t>TechEd Mobile </a:t>
            </a:r>
            <a:r>
              <a:rPr lang="en-US" sz="2800" u="sng" dirty="0" smtClean="0"/>
              <a:t>app</a:t>
            </a:r>
          </a:p>
          <a:p>
            <a:pPr marL="101600" indent="0" algn="ctr">
              <a:lnSpc>
                <a:spcPct val="100000"/>
              </a:lnSpc>
              <a:spcBef>
                <a:spcPts val="0"/>
              </a:spcBef>
              <a:buNone/>
            </a:pPr>
            <a:r>
              <a:rPr lang="en-US" sz="2400" dirty="0" smtClean="0"/>
              <a:t>Phone or Tablet</a:t>
            </a:r>
            <a:r>
              <a:rPr lang="en-US" sz="2800" u="sng" dirty="0" smtClean="0"/>
              <a:t> </a:t>
            </a:r>
          </a:p>
        </p:txBody>
      </p:sp>
      <p:sp>
        <p:nvSpPr>
          <p:cNvPr id="18" name="Text Placeholder 2"/>
          <p:cNvSpPr txBox="1">
            <a:spLocks/>
          </p:cNvSpPr>
          <p:nvPr/>
        </p:nvSpPr>
        <p:spPr>
          <a:xfrm>
            <a:off x="9036053" y="2495478"/>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smtClean="0"/>
              <a:t>QR code</a:t>
            </a:r>
          </a:p>
        </p:txBody>
      </p:sp>
      <p:grpSp>
        <p:nvGrpSpPr>
          <p:cNvPr id="5" name="Group 4"/>
          <p:cNvGrpSpPr/>
          <p:nvPr/>
        </p:nvGrpSpPr>
        <p:grpSpPr>
          <a:xfrm>
            <a:off x="387213" y="3526770"/>
            <a:ext cx="4060839" cy="3475692"/>
            <a:chOff x="328598" y="3526770"/>
            <a:chExt cx="4060839" cy="3475692"/>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98" y="3526870"/>
              <a:ext cx="4060839" cy="3475492"/>
            </a:xfrm>
            <a:prstGeom prst="rect">
              <a:avLst/>
            </a:prstGeom>
          </p:spPr>
        </p:pic>
        <p:sp>
          <p:nvSpPr>
            <p:cNvPr id="4" name="Rectangle 3"/>
            <p:cNvSpPr/>
            <p:nvPr/>
          </p:nvSpPr>
          <p:spPr bwMode="auto">
            <a:xfrm>
              <a:off x="328598" y="3526770"/>
              <a:ext cx="4060839" cy="3475692"/>
            </a:xfrm>
            <a:prstGeom prst="rect">
              <a:avLst/>
            </a:prstGeom>
            <a:gradFill flip="none" rotWithShape="1">
              <a:gsLst>
                <a:gs pos="18000">
                  <a:schemeClr val="bg2">
                    <a:alpha val="0"/>
                  </a:schemeClr>
                </a:gs>
                <a:gs pos="59000">
                  <a:srgbClr val="442359">
                    <a:alpha val="50000"/>
                  </a:srgbClr>
                </a:gs>
                <a:gs pos="92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0102515"/>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444795"/>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2792817"/>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16842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Meet Azure Scheduler</a:t>
            </a:r>
            <a:endParaRPr lang="en-US" dirty="0"/>
          </a:p>
        </p:txBody>
      </p:sp>
    </p:spTree>
    <p:extLst>
      <p:ext uri="{BB962C8B-B14F-4D97-AF65-F5344CB8AC3E}">
        <p14:creationId xmlns:p14="http://schemas.microsoft.com/office/powerpoint/2010/main" val="299178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Scheduler Overview</a:t>
            </a:r>
            <a:endParaRPr lang="en-US" dirty="0"/>
          </a:p>
        </p:txBody>
      </p:sp>
      <p:grpSp>
        <p:nvGrpSpPr>
          <p:cNvPr id="5" name="Group 4"/>
          <p:cNvGrpSpPr/>
          <p:nvPr/>
        </p:nvGrpSpPr>
        <p:grpSpPr>
          <a:xfrm>
            <a:off x="3337820" y="1973262"/>
            <a:ext cx="2686177" cy="3627435"/>
            <a:chOff x="265947" y="2049462"/>
            <a:chExt cx="2686177" cy="3627435"/>
          </a:xfrm>
        </p:grpSpPr>
        <p:grpSp>
          <p:nvGrpSpPr>
            <p:cNvPr id="20" name="Group 19"/>
            <p:cNvGrpSpPr/>
            <p:nvPr/>
          </p:nvGrpSpPr>
          <p:grpSpPr>
            <a:xfrm>
              <a:off x="275374" y="2049462"/>
              <a:ext cx="2676750" cy="848647"/>
              <a:chOff x="-14758" y="295527"/>
              <a:chExt cx="2676750" cy="848647"/>
            </a:xfrm>
          </p:grpSpPr>
          <p:sp>
            <p:nvSpPr>
              <p:cNvPr id="24" name="Rectangle 23"/>
              <p:cNvSpPr/>
              <p:nvPr/>
            </p:nvSpPr>
            <p:spPr>
              <a:xfrm>
                <a:off x="-14758" y="308974"/>
                <a:ext cx="2676750"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25" name="Rectangle 24"/>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900" dirty="0" smtClean="0">
                    <a:solidFill>
                      <a:srgbClr val="FFFFFF"/>
                    </a:solidFill>
                  </a:rPr>
                  <a:t>Cloud-</a:t>
                </a:r>
                <a:r>
                  <a:rPr lang="en-US" sz="2900" dirty="0" err="1" smtClean="0">
                    <a:solidFill>
                      <a:srgbClr val="FFFFFF"/>
                    </a:solidFill>
                  </a:rPr>
                  <a:t>ilities</a:t>
                </a:r>
                <a:endParaRPr lang="en-US" sz="2900" dirty="0">
                  <a:solidFill>
                    <a:srgbClr val="FFFFFF"/>
                  </a:solidFill>
                </a:endParaRPr>
              </a:p>
            </p:txBody>
          </p:sp>
        </p:grpSp>
        <p:grpSp>
          <p:nvGrpSpPr>
            <p:cNvPr id="21" name="Group 20"/>
            <p:cNvGrpSpPr/>
            <p:nvPr/>
          </p:nvGrpSpPr>
          <p:grpSpPr>
            <a:xfrm>
              <a:off x="265947" y="2887610"/>
              <a:ext cx="2673113" cy="2789287"/>
              <a:chOff x="-11121" y="1117664"/>
              <a:chExt cx="2673113" cy="2789287"/>
            </a:xfrm>
          </p:grpSpPr>
          <p:sp>
            <p:nvSpPr>
              <p:cNvPr id="22" name="Rectangle 21"/>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23" name="Rectangle 22"/>
              <p:cNvSpPr/>
              <p:nvPr/>
            </p:nvSpPr>
            <p:spPr>
              <a:xfrm>
                <a:off x="-11121"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High Availability</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Execution Reliability</a:t>
                </a:r>
                <a:endParaRPr lang="en-US" sz="2800" dirty="0">
                  <a:solidFill>
                    <a:srgbClr val="505050">
                      <a:hueOff val="0"/>
                      <a:satOff val="0"/>
                      <a:lumOff val="0"/>
                      <a:alphaOff val="0"/>
                    </a:srgbClr>
                  </a:solidFill>
                </a:endParaRPr>
              </a:p>
            </p:txBody>
          </p:sp>
        </p:grpSp>
      </p:grpSp>
      <p:grpSp>
        <p:nvGrpSpPr>
          <p:cNvPr id="6" name="Group 5"/>
          <p:cNvGrpSpPr/>
          <p:nvPr/>
        </p:nvGrpSpPr>
        <p:grpSpPr>
          <a:xfrm>
            <a:off x="6450965" y="1960199"/>
            <a:ext cx="2671020" cy="3627435"/>
            <a:chOff x="281104" y="2049462"/>
            <a:chExt cx="2671020" cy="3627435"/>
          </a:xfrm>
        </p:grpSpPr>
        <p:grpSp>
          <p:nvGrpSpPr>
            <p:cNvPr id="14" name="Group 13"/>
            <p:cNvGrpSpPr/>
            <p:nvPr/>
          </p:nvGrpSpPr>
          <p:grpSpPr>
            <a:xfrm>
              <a:off x="281104" y="2049462"/>
              <a:ext cx="2671020" cy="851263"/>
              <a:chOff x="-9028" y="295527"/>
              <a:chExt cx="2671020" cy="851263"/>
            </a:xfrm>
          </p:grpSpPr>
          <p:sp>
            <p:nvSpPr>
              <p:cNvPr id="18" name="Rectangle 17"/>
              <p:cNvSpPr/>
              <p:nvPr/>
            </p:nvSpPr>
            <p:spPr>
              <a:xfrm>
                <a:off x="-9028" y="295527"/>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19" name="Rectangle 18"/>
              <p:cNvSpPr/>
              <p:nvPr/>
            </p:nvSpPr>
            <p:spPr>
              <a:xfrm>
                <a:off x="4419" y="311590"/>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Scheduling</a:t>
                </a:r>
                <a:endParaRPr lang="en-US" sz="3200" dirty="0">
                  <a:solidFill>
                    <a:srgbClr val="FFFFFF"/>
                  </a:solidFill>
                </a:endParaRPr>
              </a:p>
            </p:txBody>
          </p:sp>
        </p:grpSp>
        <p:grpSp>
          <p:nvGrpSpPr>
            <p:cNvPr id="15" name="Group 14"/>
            <p:cNvGrpSpPr/>
            <p:nvPr/>
          </p:nvGrpSpPr>
          <p:grpSpPr>
            <a:xfrm>
              <a:off x="281487" y="2887610"/>
              <a:ext cx="2657573" cy="2789287"/>
              <a:chOff x="4419" y="1117664"/>
              <a:chExt cx="2657573" cy="2789287"/>
            </a:xfrm>
          </p:grpSpPr>
          <p:sp>
            <p:nvSpPr>
              <p:cNvPr id="16" name="Rectangle 15"/>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17" name="Rectangle 16"/>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Fire once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Simple recurrence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Complex schedule</a:t>
                </a:r>
              </a:p>
            </p:txBody>
          </p:sp>
        </p:grpSp>
      </p:grpSp>
      <p:grpSp>
        <p:nvGrpSpPr>
          <p:cNvPr id="7" name="Group 6"/>
          <p:cNvGrpSpPr/>
          <p:nvPr/>
        </p:nvGrpSpPr>
        <p:grpSpPr>
          <a:xfrm>
            <a:off x="9575081" y="1960199"/>
            <a:ext cx="2671020" cy="3627435"/>
            <a:chOff x="281104" y="2049462"/>
            <a:chExt cx="2671020" cy="3627435"/>
          </a:xfrm>
        </p:grpSpPr>
        <p:grpSp>
          <p:nvGrpSpPr>
            <p:cNvPr id="8" name="Group 7"/>
            <p:cNvGrpSpPr/>
            <p:nvPr/>
          </p:nvGrpSpPr>
          <p:grpSpPr>
            <a:xfrm>
              <a:off x="281104" y="2049462"/>
              <a:ext cx="2671020" cy="848647"/>
              <a:chOff x="-9028" y="295527"/>
              <a:chExt cx="2671020" cy="848647"/>
            </a:xfrm>
          </p:grpSpPr>
          <p:sp>
            <p:nvSpPr>
              <p:cNvPr id="12" name="Rectangle 11"/>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13" name="Rectangle 12"/>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Monitoring</a:t>
                </a:r>
                <a:endParaRPr lang="en-US" sz="3200" dirty="0">
                  <a:solidFill>
                    <a:srgbClr val="FFFFFF"/>
                  </a:solidFill>
                </a:endParaRPr>
              </a:p>
            </p:txBody>
          </p:sp>
        </p:grpSp>
        <p:grpSp>
          <p:nvGrpSpPr>
            <p:cNvPr id="9" name="Group 8"/>
            <p:cNvGrpSpPr/>
            <p:nvPr/>
          </p:nvGrpSpPr>
          <p:grpSpPr>
            <a:xfrm>
              <a:off x="281487" y="2887610"/>
              <a:ext cx="2657573" cy="2789287"/>
              <a:chOff x="4419" y="1117664"/>
              <a:chExt cx="2657573" cy="2789287"/>
            </a:xfrm>
          </p:grpSpPr>
          <p:sp>
            <p:nvSpPr>
              <p:cNvPr id="10" name="Rectangle 9"/>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11" name="Rectangle 10"/>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Execution History</a:t>
                </a:r>
              </a:p>
            </p:txBody>
          </p:sp>
        </p:grpSp>
      </p:grpSp>
      <p:grpSp>
        <p:nvGrpSpPr>
          <p:cNvPr id="26" name="Group 25"/>
          <p:cNvGrpSpPr/>
          <p:nvPr/>
        </p:nvGrpSpPr>
        <p:grpSpPr>
          <a:xfrm>
            <a:off x="171653" y="1973262"/>
            <a:ext cx="2686177" cy="3627435"/>
            <a:chOff x="265947" y="2049462"/>
            <a:chExt cx="2686177" cy="3627435"/>
          </a:xfrm>
        </p:grpSpPr>
        <p:grpSp>
          <p:nvGrpSpPr>
            <p:cNvPr id="27" name="Group 26"/>
            <p:cNvGrpSpPr/>
            <p:nvPr/>
          </p:nvGrpSpPr>
          <p:grpSpPr>
            <a:xfrm>
              <a:off x="275374" y="2049462"/>
              <a:ext cx="2676750" cy="848647"/>
              <a:chOff x="-14758" y="295527"/>
              <a:chExt cx="2676750" cy="848647"/>
            </a:xfrm>
          </p:grpSpPr>
          <p:sp>
            <p:nvSpPr>
              <p:cNvPr id="31" name="Rectangle 30"/>
              <p:cNvSpPr/>
              <p:nvPr/>
            </p:nvSpPr>
            <p:spPr>
              <a:xfrm>
                <a:off x="-14758" y="308974"/>
                <a:ext cx="2676750"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32" name="Rectangle 31"/>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900" smtClean="0">
                    <a:solidFill>
                      <a:srgbClr val="FFFFFF"/>
                    </a:solidFill>
                  </a:rPr>
                  <a:t>Actions</a:t>
                </a:r>
                <a:endParaRPr lang="en-US" sz="2900" dirty="0">
                  <a:solidFill>
                    <a:srgbClr val="FFFFFF"/>
                  </a:solidFill>
                </a:endParaRPr>
              </a:p>
            </p:txBody>
          </p:sp>
        </p:grpSp>
        <p:grpSp>
          <p:nvGrpSpPr>
            <p:cNvPr id="28" name="Group 27"/>
            <p:cNvGrpSpPr/>
            <p:nvPr/>
          </p:nvGrpSpPr>
          <p:grpSpPr>
            <a:xfrm>
              <a:off x="265947" y="2887610"/>
              <a:ext cx="2673113" cy="2789287"/>
              <a:chOff x="-11121" y="1117664"/>
              <a:chExt cx="2673113" cy="2789287"/>
            </a:xfrm>
          </p:grpSpPr>
          <p:sp>
            <p:nvSpPr>
              <p:cNvPr id="29" name="Rectangle 28"/>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30" name="Rectangle 29"/>
              <p:cNvSpPr/>
              <p:nvPr/>
            </p:nvSpPr>
            <p:spPr>
              <a:xfrm>
                <a:off x="-11121"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HTTP &amp; </a:t>
                </a:r>
                <a:r>
                  <a:rPr lang="en-US" sz="2400" dirty="0" smtClean="0">
                    <a:solidFill>
                      <a:srgbClr val="505050">
                        <a:hueOff val="0"/>
                        <a:satOff val="0"/>
                        <a:lumOff val="0"/>
                        <a:alphaOff val="0"/>
                      </a:srgbClr>
                    </a:solidFill>
                  </a:rPr>
                  <a:t>Storage</a:t>
                </a:r>
                <a:r>
                  <a:rPr lang="en-US" sz="2600" dirty="0" smtClean="0">
                    <a:solidFill>
                      <a:srgbClr val="505050">
                        <a:hueOff val="0"/>
                        <a:satOff val="0"/>
                        <a:lumOff val="0"/>
                        <a:alphaOff val="0"/>
                      </a:srgbClr>
                    </a:solidFill>
                  </a:rPr>
                  <a:t> Queue</a:t>
                </a:r>
                <a:endParaRPr lang="en-US" sz="2600" dirty="0">
                  <a:solidFill>
                    <a:srgbClr val="505050">
                      <a:hueOff val="0"/>
                      <a:satOff val="0"/>
                      <a:lumOff val="0"/>
                      <a:alphaOff val="0"/>
                    </a:srgbClr>
                  </a:solidFill>
                </a:endParaRPr>
              </a:p>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Error Handler</a:t>
                </a:r>
                <a:endParaRPr lang="en-US" sz="2600" dirty="0">
                  <a:solidFill>
                    <a:srgbClr val="505050">
                      <a:hueOff val="0"/>
                      <a:satOff val="0"/>
                      <a:lumOff val="0"/>
                      <a:alphaOff val="0"/>
                    </a:srgbClr>
                  </a:solidFill>
                </a:endParaRPr>
              </a:p>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Configurable Retry</a:t>
                </a:r>
                <a:endParaRPr lang="en-US" sz="2600" dirty="0">
                  <a:solidFill>
                    <a:srgbClr val="505050">
                      <a:hueOff val="0"/>
                      <a:satOff val="0"/>
                      <a:lumOff val="0"/>
                      <a:alphaOff val="0"/>
                    </a:srgbClr>
                  </a:solidFill>
                </a:endParaRPr>
              </a:p>
            </p:txBody>
          </p:sp>
        </p:grpSp>
      </p:grpSp>
    </p:spTree>
    <p:extLst>
      <p:ext uri="{BB962C8B-B14F-4D97-AF65-F5344CB8AC3E}">
        <p14:creationId xmlns:p14="http://schemas.microsoft.com/office/powerpoint/2010/main" val="2390047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058862"/>
            <a:ext cx="11887200" cy="6020110"/>
          </a:xfrm>
        </p:spPr>
        <p:txBody>
          <a:bodyPr/>
          <a:lstStyle/>
          <a:p>
            <a:r>
              <a:rPr lang="en-US" dirty="0" smtClean="0"/>
              <a:t>Basic Authentication</a:t>
            </a:r>
          </a:p>
          <a:p>
            <a:pPr lvl="1"/>
            <a:r>
              <a:rPr lang="en-US" dirty="0" smtClean="0"/>
              <a:t>Add Base64 encoded </a:t>
            </a:r>
            <a:r>
              <a:rPr lang="en-US" dirty="0" err="1" smtClean="0"/>
              <a:t>username:password</a:t>
            </a:r>
            <a:r>
              <a:rPr lang="en-US" dirty="0" smtClean="0"/>
              <a:t> to Authorization header</a:t>
            </a:r>
          </a:p>
          <a:p>
            <a:pPr lvl="2"/>
            <a:r>
              <a:rPr lang="en-US" dirty="0"/>
              <a:t>"headers": { “Authorization": “Basic QWxhZGRpbjpvcGVulHNlc2FtZQ==“ }</a:t>
            </a:r>
          </a:p>
          <a:p>
            <a:r>
              <a:rPr lang="en-US" dirty="0" smtClean="0"/>
              <a:t>Shared Secret</a:t>
            </a:r>
          </a:p>
          <a:p>
            <a:pPr lvl="1"/>
            <a:r>
              <a:rPr lang="en-US" dirty="0" smtClean="0"/>
              <a:t>Create secret such as a hash of the job URI + shared secret</a:t>
            </a:r>
          </a:p>
          <a:p>
            <a:pPr lvl="1"/>
            <a:r>
              <a:rPr lang="en-US" dirty="0" smtClean="0"/>
              <a:t>Add to custom security header</a:t>
            </a:r>
          </a:p>
          <a:p>
            <a:pPr lvl="1"/>
            <a:r>
              <a:rPr lang="en-US" dirty="0" smtClean="0"/>
              <a:t>Server verifies the security header such that the shared secret matches</a:t>
            </a:r>
          </a:p>
          <a:p>
            <a:r>
              <a:rPr lang="en-US" dirty="0" smtClean="0"/>
              <a:t>Client Certificates</a:t>
            </a:r>
          </a:p>
          <a:p>
            <a:pPr lvl="1"/>
            <a:r>
              <a:rPr lang="en-US" dirty="0" smtClean="0"/>
              <a:t>Add an authentication object to HTTP action and include </a:t>
            </a:r>
            <a:r>
              <a:rPr lang="en-US" dirty="0" err="1" smtClean="0"/>
              <a:t>pfx</a:t>
            </a:r>
            <a:r>
              <a:rPr lang="en-US" dirty="0" smtClean="0"/>
              <a:t> &amp; password</a:t>
            </a:r>
          </a:p>
          <a:p>
            <a:pPr lvl="1"/>
            <a:r>
              <a:rPr lang="en-US" dirty="0" smtClean="0"/>
              <a:t>Returns thumbprint, expiration date and subject</a:t>
            </a:r>
          </a:p>
          <a:p>
            <a:r>
              <a:rPr lang="en-US" dirty="0" smtClean="0"/>
              <a:t>Future Authentication types</a:t>
            </a:r>
          </a:p>
          <a:p>
            <a:pPr lvl="1"/>
            <a:r>
              <a:rPr lang="en-US" dirty="0" smtClean="0"/>
              <a:t>Basic &amp; AAD </a:t>
            </a:r>
            <a:r>
              <a:rPr lang="en-US" dirty="0" err="1" smtClean="0"/>
              <a:t>OAuth</a:t>
            </a:r>
            <a:endParaRPr lang="en-US" dirty="0"/>
          </a:p>
        </p:txBody>
      </p:sp>
      <p:sp>
        <p:nvSpPr>
          <p:cNvPr id="3" name="Title 2"/>
          <p:cNvSpPr>
            <a:spLocks noGrp="1"/>
          </p:cNvSpPr>
          <p:nvPr>
            <p:ph type="title"/>
          </p:nvPr>
        </p:nvSpPr>
        <p:spPr>
          <a:xfrm>
            <a:off x="274639" y="220662"/>
            <a:ext cx="11889564" cy="917575"/>
          </a:xfrm>
        </p:spPr>
        <p:txBody>
          <a:bodyPr/>
          <a:lstStyle/>
          <a:p>
            <a:r>
              <a:rPr lang="en-US" dirty="0" smtClean="0"/>
              <a:t>Outbound Job Authentication</a:t>
            </a:r>
            <a:endParaRPr lang="en-US" dirty="0"/>
          </a:p>
        </p:txBody>
      </p:sp>
    </p:spTree>
    <p:extLst>
      <p:ext uri="{BB962C8B-B14F-4D97-AF65-F5344CB8AC3E}">
        <p14:creationId xmlns:p14="http://schemas.microsoft.com/office/powerpoint/2010/main" val="365180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Azure Scheduler – Invoke Azure Resources using client certificate authentication</a:t>
            </a:r>
            <a:endParaRPr lang="en-US" dirty="0"/>
          </a:p>
        </p:txBody>
      </p:sp>
    </p:spTree>
    <p:extLst>
      <p:ext uri="{BB962C8B-B14F-4D97-AF65-F5344CB8AC3E}">
        <p14:creationId xmlns:p14="http://schemas.microsoft.com/office/powerpoint/2010/main" val="91182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Scheduler Overview</a:t>
            </a:r>
            <a:endParaRPr lang="en-US" dirty="0"/>
          </a:p>
        </p:txBody>
      </p:sp>
      <p:grpSp>
        <p:nvGrpSpPr>
          <p:cNvPr id="33" name="Group 32"/>
          <p:cNvGrpSpPr/>
          <p:nvPr/>
        </p:nvGrpSpPr>
        <p:grpSpPr>
          <a:xfrm>
            <a:off x="3246437" y="2245087"/>
            <a:ext cx="2671020" cy="3627435"/>
            <a:chOff x="281104" y="2049462"/>
            <a:chExt cx="2671020" cy="3627435"/>
          </a:xfrm>
        </p:grpSpPr>
        <p:grpSp>
          <p:nvGrpSpPr>
            <p:cNvPr id="55" name="Group 54"/>
            <p:cNvGrpSpPr/>
            <p:nvPr/>
          </p:nvGrpSpPr>
          <p:grpSpPr>
            <a:xfrm>
              <a:off x="281104" y="2049462"/>
              <a:ext cx="2671020" cy="848647"/>
              <a:chOff x="-9028" y="295527"/>
              <a:chExt cx="2671020" cy="848647"/>
            </a:xfrm>
          </p:grpSpPr>
          <p:sp>
            <p:nvSpPr>
              <p:cNvPr id="59" name="Rectangle 58"/>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60" name="Rectangle 59"/>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900" dirty="0" smtClean="0">
                    <a:solidFill>
                      <a:srgbClr val="FFFFFF"/>
                    </a:solidFill>
                  </a:rPr>
                  <a:t>Cloud-</a:t>
                </a:r>
                <a:r>
                  <a:rPr lang="en-US" sz="2900" dirty="0" err="1" smtClean="0">
                    <a:solidFill>
                      <a:srgbClr val="FFFFFF"/>
                    </a:solidFill>
                  </a:rPr>
                  <a:t>ilities</a:t>
                </a:r>
                <a:endParaRPr lang="en-US" sz="2900" dirty="0">
                  <a:solidFill>
                    <a:srgbClr val="FFFFFF"/>
                  </a:solidFill>
                </a:endParaRPr>
              </a:p>
            </p:txBody>
          </p:sp>
        </p:grpSp>
        <p:grpSp>
          <p:nvGrpSpPr>
            <p:cNvPr id="56" name="Group 55"/>
            <p:cNvGrpSpPr/>
            <p:nvPr/>
          </p:nvGrpSpPr>
          <p:grpSpPr>
            <a:xfrm>
              <a:off x="281487" y="2887610"/>
              <a:ext cx="2657573" cy="2789287"/>
              <a:chOff x="4419" y="1117664"/>
              <a:chExt cx="2657573" cy="2789287"/>
            </a:xfrm>
          </p:grpSpPr>
          <p:sp>
            <p:nvSpPr>
              <p:cNvPr id="57" name="Rectangle 56"/>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58" name="Rectangle 57"/>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High Availability</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Execution Reliability</a:t>
                </a:r>
                <a:endParaRPr lang="en-US" sz="2800" dirty="0">
                  <a:solidFill>
                    <a:srgbClr val="505050">
                      <a:hueOff val="0"/>
                      <a:satOff val="0"/>
                      <a:lumOff val="0"/>
                      <a:alphaOff val="0"/>
                    </a:srgbClr>
                  </a:solidFill>
                </a:endParaRPr>
              </a:p>
            </p:txBody>
          </p:sp>
        </p:grpSp>
      </p:grpSp>
      <p:grpSp>
        <p:nvGrpSpPr>
          <p:cNvPr id="34" name="Group 33"/>
          <p:cNvGrpSpPr/>
          <p:nvPr/>
        </p:nvGrpSpPr>
        <p:grpSpPr>
          <a:xfrm>
            <a:off x="6344425" y="2232024"/>
            <a:ext cx="2671020" cy="3627435"/>
            <a:chOff x="281104" y="2049462"/>
            <a:chExt cx="2671020" cy="3627435"/>
          </a:xfrm>
        </p:grpSpPr>
        <p:grpSp>
          <p:nvGrpSpPr>
            <p:cNvPr id="49" name="Group 48"/>
            <p:cNvGrpSpPr/>
            <p:nvPr/>
          </p:nvGrpSpPr>
          <p:grpSpPr>
            <a:xfrm>
              <a:off x="281104" y="2049462"/>
              <a:ext cx="2671020" cy="848647"/>
              <a:chOff x="-9028" y="295527"/>
              <a:chExt cx="2671020" cy="848647"/>
            </a:xfrm>
          </p:grpSpPr>
          <p:sp>
            <p:nvSpPr>
              <p:cNvPr id="53" name="Rectangle 52"/>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54" name="Rectangle 53"/>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Scheduling</a:t>
                </a:r>
                <a:endParaRPr lang="en-US" sz="3200" dirty="0">
                  <a:solidFill>
                    <a:srgbClr val="FFFFFF"/>
                  </a:solidFill>
                </a:endParaRPr>
              </a:p>
            </p:txBody>
          </p:sp>
        </p:grpSp>
        <p:grpSp>
          <p:nvGrpSpPr>
            <p:cNvPr id="50" name="Group 49"/>
            <p:cNvGrpSpPr/>
            <p:nvPr/>
          </p:nvGrpSpPr>
          <p:grpSpPr>
            <a:xfrm>
              <a:off x="281487" y="2887610"/>
              <a:ext cx="2657573" cy="2789287"/>
              <a:chOff x="4419" y="1117664"/>
              <a:chExt cx="2657573" cy="2789287"/>
            </a:xfrm>
          </p:grpSpPr>
          <p:sp>
            <p:nvSpPr>
              <p:cNvPr id="51" name="Rectangle 50"/>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52" name="Rectangle 51"/>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Fire once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Simple recurrence</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Complex schedule</a:t>
                </a:r>
              </a:p>
            </p:txBody>
          </p:sp>
        </p:grpSp>
      </p:grpSp>
      <p:grpSp>
        <p:nvGrpSpPr>
          <p:cNvPr id="35" name="Group 34"/>
          <p:cNvGrpSpPr/>
          <p:nvPr/>
        </p:nvGrpSpPr>
        <p:grpSpPr>
          <a:xfrm>
            <a:off x="9468541" y="2232024"/>
            <a:ext cx="2671020" cy="3627435"/>
            <a:chOff x="281104" y="2049462"/>
            <a:chExt cx="2671020" cy="3627435"/>
          </a:xfrm>
        </p:grpSpPr>
        <p:grpSp>
          <p:nvGrpSpPr>
            <p:cNvPr id="43" name="Group 42"/>
            <p:cNvGrpSpPr/>
            <p:nvPr/>
          </p:nvGrpSpPr>
          <p:grpSpPr>
            <a:xfrm>
              <a:off x="281104" y="2049462"/>
              <a:ext cx="2671020" cy="848647"/>
              <a:chOff x="-9028" y="295527"/>
              <a:chExt cx="2671020" cy="848647"/>
            </a:xfrm>
          </p:grpSpPr>
          <p:sp>
            <p:nvSpPr>
              <p:cNvPr id="47" name="Rectangle 46"/>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48" name="Rectangle 47"/>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smtClean="0">
                    <a:solidFill>
                      <a:srgbClr val="FFFFFF"/>
                    </a:solidFill>
                  </a:rPr>
                  <a:t>Monitoring</a:t>
                </a:r>
                <a:endParaRPr lang="en-US" sz="3200" dirty="0">
                  <a:solidFill>
                    <a:srgbClr val="FFFFFF"/>
                  </a:solidFill>
                </a:endParaRPr>
              </a:p>
            </p:txBody>
          </p:sp>
        </p:grpSp>
        <p:grpSp>
          <p:nvGrpSpPr>
            <p:cNvPr id="44" name="Group 43"/>
            <p:cNvGrpSpPr/>
            <p:nvPr/>
          </p:nvGrpSpPr>
          <p:grpSpPr>
            <a:xfrm>
              <a:off x="281487" y="2887610"/>
              <a:ext cx="2657573" cy="2789287"/>
              <a:chOff x="4419" y="1117664"/>
              <a:chExt cx="2657573" cy="2789287"/>
            </a:xfrm>
          </p:grpSpPr>
          <p:sp>
            <p:nvSpPr>
              <p:cNvPr id="45" name="Rectangle 44"/>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46" name="Rectangle 45"/>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Execution History</a:t>
                </a:r>
              </a:p>
            </p:txBody>
          </p:sp>
        </p:grpSp>
      </p:grpSp>
      <p:grpSp>
        <p:nvGrpSpPr>
          <p:cNvPr id="36" name="Group 35"/>
          <p:cNvGrpSpPr/>
          <p:nvPr/>
        </p:nvGrpSpPr>
        <p:grpSpPr>
          <a:xfrm>
            <a:off x="15676432" y="2245087"/>
            <a:ext cx="2671020" cy="3627435"/>
            <a:chOff x="281104" y="2049462"/>
            <a:chExt cx="2671020" cy="3627435"/>
          </a:xfrm>
        </p:grpSpPr>
        <p:grpSp>
          <p:nvGrpSpPr>
            <p:cNvPr id="37" name="Group 36"/>
            <p:cNvGrpSpPr/>
            <p:nvPr/>
          </p:nvGrpSpPr>
          <p:grpSpPr>
            <a:xfrm>
              <a:off x="281104" y="2049462"/>
              <a:ext cx="2671020" cy="848647"/>
              <a:chOff x="-9028" y="295527"/>
              <a:chExt cx="2671020" cy="848647"/>
            </a:xfrm>
          </p:grpSpPr>
          <p:sp>
            <p:nvSpPr>
              <p:cNvPr id="41" name="Rectangle 40"/>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42" name="Rectangle 41"/>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800" dirty="0" smtClean="0">
                    <a:solidFill>
                      <a:srgbClr val="FFFFFF"/>
                    </a:solidFill>
                  </a:rPr>
                  <a:t>Management</a:t>
                </a:r>
                <a:endParaRPr lang="en-US" sz="3200" dirty="0">
                  <a:solidFill>
                    <a:srgbClr val="FFFFFF"/>
                  </a:solidFill>
                </a:endParaRPr>
              </a:p>
            </p:txBody>
          </p:sp>
        </p:grpSp>
        <p:grpSp>
          <p:nvGrpSpPr>
            <p:cNvPr id="38" name="Group 37"/>
            <p:cNvGrpSpPr/>
            <p:nvPr/>
          </p:nvGrpSpPr>
          <p:grpSpPr>
            <a:xfrm>
              <a:off x="281487" y="2887610"/>
              <a:ext cx="2657573" cy="2789287"/>
              <a:chOff x="4419" y="1117664"/>
              <a:chExt cx="2657573" cy="2789287"/>
            </a:xfrm>
          </p:grpSpPr>
          <p:sp>
            <p:nvSpPr>
              <p:cNvPr id="39" name="Rectangle 38"/>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40" name="Rectangle 39"/>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Portal</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a:t>
                </a:r>
                <a:r>
                  <a:rPr lang="en-US" sz="2800" dirty="0">
                    <a:solidFill>
                      <a:srgbClr val="505050">
                        <a:hueOff val="0"/>
                        <a:satOff val="0"/>
                        <a:lumOff val="0"/>
                        <a:alphaOff val="0"/>
                      </a:srgbClr>
                    </a:solidFill>
                  </a:rPr>
                  <a:t>NET </a:t>
                </a:r>
                <a:r>
                  <a:rPr lang="en-US" sz="2800" dirty="0" smtClean="0">
                    <a:solidFill>
                      <a:srgbClr val="505050">
                        <a:hueOff val="0"/>
                        <a:satOff val="0"/>
                        <a:lumOff val="0"/>
                        <a:alphaOff val="0"/>
                      </a:srgbClr>
                    </a:solidFill>
                  </a:rPr>
                  <a:t>Client</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PowerShell</a:t>
                </a:r>
              </a:p>
              <a:p>
                <a:pPr marL="228600" lvl="1" indent="-228600" defTabSz="1155700">
                  <a:lnSpc>
                    <a:spcPct val="90000"/>
                  </a:lnSpc>
                  <a:spcBef>
                    <a:spcPct val="0"/>
                  </a:spcBef>
                  <a:spcAft>
                    <a:spcPct val="15000"/>
                  </a:spcAft>
                  <a:buFontTx/>
                  <a:buChar char="••"/>
                </a:pPr>
                <a:r>
                  <a:rPr lang="en-US" sz="2800" dirty="0">
                    <a:solidFill>
                      <a:srgbClr val="505050">
                        <a:hueOff val="0"/>
                        <a:satOff val="0"/>
                        <a:lumOff val="0"/>
                        <a:alphaOff val="0"/>
                      </a:srgbClr>
                    </a:solidFill>
                  </a:rPr>
                  <a:t>REST API</a:t>
                </a:r>
              </a:p>
              <a:p>
                <a:pPr marL="228600" lvl="1" indent="-228600" defTabSz="1155700">
                  <a:lnSpc>
                    <a:spcPct val="90000"/>
                  </a:lnSpc>
                  <a:spcBef>
                    <a:spcPct val="0"/>
                  </a:spcBef>
                  <a:spcAft>
                    <a:spcPct val="15000"/>
                  </a:spcAft>
                  <a:buFontTx/>
                  <a:buChar char="••"/>
                </a:pPr>
                <a:endParaRPr lang="en-US" sz="2800" dirty="0">
                  <a:solidFill>
                    <a:srgbClr val="505050">
                      <a:hueOff val="0"/>
                      <a:satOff val="0"/>
                      <a:lumOff val="0"/>
                      <a:alphaOff val="0"/>
                    </a:srgbClr>
                  </a:solidFill>
                </a:endParaRPr>
              </a:p>
            </p:txBody>
          </p:sp>
        </p:grpSp>
      </p:grpSp>
      <p:grpSp>
        <p:nvGrpSpPr>
          <p:cNvPr id="32" name="Group 31"/>
          <p:cNvGrpSpPr/>
          <p:nvPr/>
        </p:nvGrpSpPr>
        <p:grpSpPr>
          <a:xfrm>
            <a:off x="12579210" y="2218961"/>
            <a:ext cx="2671020" cy="3627435"/>
            <a:chOff x="281104" y="2049462"/>
            <a:chExt cx="2671020" cy="3627435"/>
          </a:xfrm>
        </p:grpSpPr>
        <p:grpSp>
          <p:nvGrpSpPr>
            <p:cNvPr id="61" name="Group 60"/>
            <p:cNvGrpSpPr/>
            <p:nvPr/>
          </p:nvGrpSpPr>
          <p:grpSpPr>
            <a:xfrm>
              <a:off x="281104" y="2049462"/>
              <a:ext cx="2671020" cy="848647"/>
              <a:chOff x="-9028" y="295527"/>
              <a:chExt cx="2671020" cy="848647"/>
            </a:xfrm>
          </p:grpSpPr>
          <p:sp>
            <p:nvSpPr>
              <p:cNvPr id="65" name="Rectangle 64"/>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66" name="Rectangle 65"/>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3200" dirty="0" err="1" smtClean="0">
                    <a:solidFill>
                      <a:srgbClr val="FFFFFF"/>
                    </a:solidFill>
                  </a:rPr>
                  <a:t>Auth</a:t>
                </a:r>
                <a:endParaRPr lang="en-US" sz="3200" dirty="0">
                  <a:solidFill>
                    <a:srgbClr val="FFFFFF"/>
                  </a:solidFill>
                </a:endParaRPr>
              </a:p>
            </p:txBody>
          </p:sp>
        </p:grpSp>
        <p:grpSp>
          <p:nvGrpSpPr>
            <p:cNvPr id="62" name="Group 61"/>
            <p:cNvGrpSpPr/>
            <p:nvPr/>
          </p:nvGrpSpPr>
          <p:grpSpPr>
            <a:xfrm>
              <a:off x="281487" y="2887610"/>
              <a:ext cx="2657573" cy="2789287"/>
              <a:chOff x="4419" y="1117664"/>
              <a:chExt cx="2657573" cy="2789287"/>
            </a:xfrm>
          </p:grpSpPr>
          <p:sp>
            <p:nvSpPr>
              <p:cNvPr id="63" name="Rectangle 62"/>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64" name="Rectangle 63"/>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Shared Secret</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Basic</a:t>
                </a:r>
              </a:p>
              <a:p>
                <a:pPr marL="228600" lvl="1" indent="-228600" defTabSz="1155700">
                  <a:lnSpc>
                    <a:spcPct val="90000"/>
                  </a:lnSpc>
                  <a:spcBef>
                    <a:spcPct val="0"/>
                  </a:spcBef>
                  <a:spcAft>
                    <a:spcPct val="15000"/>
                  </a:spcAft>
                  <a:buFontTx/>
                  <a:buChar char="••"/>
                </a:pPr>
                <a:r>
                  <a:rPr lang="en-US" sz="2800" dirty="0" smtClean="0">
                    <a:solidFill>
                      <a:srgbClr val="505050">
                        <a:hueOff val="0"/>
                        <a:satOff val="0"/>
                        <a:lumOff val="0"/>
                        <a:alphaOff val="0"/>
                      </a:srgbClr>
                    </a:solidFill>
                  </a:rPr>
                  <a:t>Client Certificates</a:t>
                </a:r>
                <a:endParaRPr lang="en-US" sz="2800" dirty="0">
                  <a:solidFill>
                    <a:srgbClr val="505050">
                      <a:hueOff val="0"/>
                      <a:satOff val="0"/>
                      <a:lumOff val="0"/>
                      <a:alphaOff val="0"/>
                    </a:srgbClr>
                  </a:solidFill>
                </a:endParaRPr>
              </a:p>
            </p:txBody>
          </p:sp>
        </p:grpSp>
      </p:grpSp>
      <p:grpSp>
        <p:nvGrpSpPr>
          <p:cNvPr id="67" name="Group 66"/>
          <p:cNvGrpSpPr/>
          <p:nvPr/>
        </p:nvGrpSpPr>
        <p:grpSpPr>
          <a:xfrm>
            <a:off x="108874" y="2218961"/>
            <a:ext cx="2671020" cy="3627435"/>
            <a:chOff x="281104" y="2049462"/>
            <a:chExt cx="2671020" cy="3627435"/>
          </a:xfrm>
        </p:grpSpPr>
        <p:grpSp>
          <p:nvGrpSpPr>
            <p:cNvPr id="68" name="Group 67"/>
            <p:cNvGrpSpPr/>
            <p:nvPr/>
          </p:nvGrpSpPr>
          <p:grpSpPr>
            <a:xfrm>
              <a:off x="281104" y="2049462"/>
              <a:ext cx="2671020" cy="848647"/>
              <a:chOff x="-9028" y="295527"/>
              <a:chExt cx="2671020" cy="848647"/>
            </a:xfrm>
          </p:grpSpPr>
          <p:sp>
            <p:nvSpPr>
              <p:cNvPr id="72" name="Rectangle 71"/>
              <p:cNvSpPr/>
              <p:nvPr/>
            </p:nvSpPr>
            <p:spPr>
              <a:xfrm>
                <a:off x="-9028" y="308974"/>
                <a:ext cx="2657573" cy="835200"/>
              </a:xfrm>
              <a:prstGeom prst="rect">
                <a:avLst/>
              </a:prstGeom>
              <a:solidFill>
                <a:schemeClr val="accent1"/>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solidFill>
                    <a:srgbClr val="FFFFFF"/>
                  </a:solidFill>
                </a:endParaRPr>
              </a:p>
            </p:txBody>
          </p:sp>
          <p:sp>
            <p:nvSpPr>
              <p:cNvPr id="73" name="Rectangle 72"/>
              <p:cNvSpPr/>
              <p:nvPr/>
            </p:nvSpPr>
            <p:spPr>
              <a:xfrm>
                <a:off x="4419" y="295527"/>
                <a:ext cx="2657573" cy="8352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6248" tIns="117856" rIns="206248" bIns="117856"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289050">
                  <a:lnSpc>
                    <a:spcPct val="90000"/>
                  </a:lnSpc>
                  <a:spcBef>
                    <a:spcPct val="0"/>
                  </a:spcBef>
                  <a:spcAft>
                    <a:spcPct val="35000"/>
                  </a:spcAft>
                </a:pPr>
                <a:r>
                  <a:rPr lang="en-US" sz="2900" dirty="0" smtClean="0">
                    <a:solidFill>
                      <a:srgbClr val="FFFFFF"/>
                    </a:solidFill>
                  </a:rPr>
                  <a:t>Actions</a:t>
                </a:r>
                <a:endParaRPr lang="en-US" sz="2900" dirty="0">
                  <a:solidFill>
                    <a:srgbClr val="FFFFFF"/>
                  </a:solidFill>
                </a:endParaRPr>
              </a:p>
            </p:txBody>
          </p:sp>
        </p:grpSp>
        <p:grpSp>
          <p:nvGrpSpPr>
            <p:cNvPr id="69" name="Group 68"/>
            <p:cNvGrpSpPr/>
            <p:nvPr/>
          </p:nvGrpSpPr>
          <p:grpSpPr>
            <a:xfrm>
              <a:off x="281487" y="2887610"/>
              <a:ext cx="2657573" cy="2789287"/>
              <a:chOff x="4419" y="1117664"/>
              <a:chExt cx="2657573" cy="2789287"/>
            </a:xfrm>
          </p:grpSpPr>
          <p:sp>
            <p:nvSpPr>
              <p:cNvPr id="70" name="Rectangle 69"/>
              <p:cNvSpPr/>
              <p:nvPr/>
            </p:nvSpPr>
            <p:spPr>
              <a:xfrm>
                <a:off x="4419" y="1117664"/>
                <a:ext cx="2657573" cy="2776224"/>
              </a:xfrm>
              <a:prstGeom prst="rect">
                <a:avLst/>
              </a:prstGeom>
              <a:solidFill>
                <a:schemeClr val="tx1">
                  <a:alpha val="90000"/>
                </a:schemeClr>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a:lstStyle/>
              <a:p>
                <a:endParaRPr lang="en-US">
                  <a:solidFill>
                    <a:srgbClr val="505050">
                      <a:hueOff val="0"/>
                      <a:satOff val="0"/>
                      <a:lumOff val="0"/>
                      <a:alphaOff val="0"/>
                    </a:srgbClr>
                  </a:solidFill>
                </a:endParaRPr>
              </a:p>
            </p:txBody>
          </p:sp>
          <p:sp>
            <p:nvSpPr>
              <p:cNvPr id="71" name="Rectangle 70"/>
              <p:cNvSpPr/>
              <p:nvPr/>
            </p:nvSpPr>
            <p:spPr>
              <a:xfrm>
                <a:off x="4419" y="1130727"/>
                <a:ext cx="2657573" cy="27762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HTTP &amp; </a:t>
                </a:r>
                <a:r>
                  <a:rPr lang="en-US" sz="2400" dirty="0" smtClean="0">
                    <a:solidFill>
                      <a:srgbClr val="505050">
                        <a:hueOff val="0"/>
                        <a:satOff val="0"/>
                        <a:lumOff val="0"/>
                        <a:alphaOff val="0"/>
                      </a:srgbClr>
                    </a:solidFill>
                  </a:rPr>
                  <a:t>Storage</a:t>
                </a:r>
                <a:r>
                  <a:rPr lang="en-US" sz="2600" dirty="0" smtClean="0">
                    <a:solidFill>
                      <a:srgbClr val="505050">
                        <a:hueOff val="0"/>
                        <a:satOff val="0"/>
                        <a:lumOff val="0"/>
                        <a:alphaOff val="0"/>
                      </a:srgbClr>
                    </a:solidFill>
                  </a:rPr>
                  <a:t> Queue</a:t>
                </a:r>
                <a:endParaRPr lang="en-US" sz="2600" dirty="0">
                  <a:solidFill>
                    <a:srgbClr val="505050">
                      <a:hueOff val="0"/>
                      <a:satOff val="0"/>
                      <a:lumOff val="0"/>
                      <a:alphaOff val="0"/>
                    </a:srgbClr>
                  </a:solidFill>
                </a:endParaRPr>
              </a:p>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Error Handler</a:t>
                </a:r>
                <a:endParaRPr lang="en-US" sz="2600" dirty="0">
                  <a:solidFill>
                    <a:srgbClr val="505050">
                      <a:hueOff val="0"/>
                      <a:satOff val="0"/>
                      <a:lumOff val="0"/>
                      <a:alphaOff val="0"/>
                    </a:srgbClr>
                  </a:solidFill>
                </a:endParaRPr>
              </a:p>
              <a:p>
                <a:pPr marL="228600" lvl="1" indent="-228600" defTabSz="1155700">
                  <a:lnSpc>
                    <a:spcPct val="90000"/>
                  </a:lnSpc>
                  <a:spcBef>
                    <a:spcPct val="0"/>
                  </a:spcBef>
                  <a:spcAft>
                    <a:spcPct val="15000"/>
                  </a:spcAft>
                  <a:buFontTx/>
                  <a:buChar char="••"/>
                </a:pPr>
                <a:r>
                  <a:rPr lang="en-US" sz="2600" dirty="0" smtClean="0">
                    <a:solidFill>
                      <a:srgbClr val="505050">
                        <a:hueOff val="0"/>
                        <a:satOff val="0"/>
                        <a:lumOff val="0"/>
                        <a:alphaOff val="0"/>
                      </a:srgbClr>
                    </a:solidFill>
                  </a:rPr>
                  <a:t>Configurable Retry</a:t>
                </a:r>
                <a:endParaRPr lang="en-US" sz="2600" dirty="0">
                  <a:solidFill>
                    <a:srgbClr val="505050">
                      <a:hueOff val="0"/>
                      <a:satOff val="0"/>
                      <a:lumOff val="0"/>
                      <a:alphaOff val="0"/>
                    </a:srgbClr>
                  </a:solidFill>
                </a:endParaRPr>
              </a:p>
            </p:txBody>
          </p:sp>
        </p:grpSp>
      </p:grpSp>
    </p:spTree>
    <p:extLst>
      <p:ext uri="{BB962C8B-B14F-4D97-AF65-F5344CB8AC3E}">
        <p14:creationId xmlns:p14="http://schemas.microsoft.com/office/powerpoint/2010/main" val="1498409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8438E-6 1.97912E-6 L -0.24993 1.97912E-6 " pathEditMode="relative" rAng="0" ptsTypes="AA">
                                      <p:cBhvr>
                                        <p:cTn id="6" dur="2000" fill="hold"/>
                                        <p:tgtEl>
                                          <p:spTgt spid="36"/>
                                        </p:tgtEl>
                                        <p:attrNameLst>
                                          <p:attrName>ppt_x</p:attrName>
                                          <p:attrName>ppt_y</p:attrName>
                                        </p:attrNameLst>
                                      </p:cBhvr>
                                      <p:rCtr x="-12497" y="0"/>
                                    </p:animMotion>
                                  </p:childTnLst>
                                </p:cTn>
                              </p:par>
                              <p:par>
                                <p:cTn id="7" presetID="35" presetClass="path" presetSubtype="0" accel="50000" decel="50000" fill="hold" nodeType="withEffect">
                                  <p:stCondLst>
                                    <p:cond delay="0"/>
                                  </p:stCondLst>
                                  <p:childTnLst>
                                    <p:animMotion origin="layout" path="M -4.17922E-6 1.97912E-6 L -0.25006 1.97912E-6 " pathEditMode="relative" rAng="0" ptsTypes="AA">
                                      <p:cBhvr>
                                        <p:cTn id="8" dur="2000" fill="hold"/>
                                        <p:tgtEl>
                                          <p:spTgt spid="33"/>
                                        </p:tgtEl>
                                        <p:attrNameLst>
                                          <p:attrName>ppt_x</p:attrName>
                                          <p:attrName>ppt_y</p:attrName>
                                        </p:attrNameLst>
                                      </p:cBhvr>
                                      <p:rCtr x="-12510" y="0"/>
                                    </p:animMotion>
                                  </p:childTnLst>
                                </p:cTn>
                              </p:par>
                              <p:par>
                                <p:cTn id="9" presetID="35" presetClass="path" presetSubtype="0" accel="50000" decel="50000" fill="hold" nodeType="withEffect">
                                  <p:stCondLst>
                                    <p:cond delay="0"/>
                                  </p:stCondLst>
                                  <p:childTnLst>
                                    <p:animMotion origin="layout" path="M 3.18611E-6 -2.31502E-6 L -0.24994 -2.31502E-6 " pathEditMode="relative" rAng="0" ptsTypes="AA">
                                      <p:cBhvr>
                                        <p:cTn id="10" dur="2000" fill="hold"/>
                                        <p:tgtEl>
                                          <p:spTgt spid="34"/>
                                        </p:tgtEl>
                                        <p:attrNameLst>
                                          <p:attrName>ppt_x</p:attrName>
                                          <p:attrName>ppt_y</p:attrName>
                                        </p:attrNameLst>
                                      </p:cBhvr>
                                      <p:rCtr x="-12497" y="0"/>
                                    </p:animMotion>
                                  </p:childTnLst>
                                </p:cTn>
                              </p:par>
                              <p:par>
                                <p:cTn id="11" presetID="35" presetClass="path" presetSubtype="0" accel="50000" decel="50000" fill="hold" nodeType="withEffect">
                                  <p:stCondLst>
                                    <p:cond delay="0"/>
                                  </p:stCondLst>
                                  <p:childTnLst>
                                    <p:animMotion origin="layout" path="M 5.2336E-7 -2.31502E-6 L -0.24994 -2.31502E-6 " pathEditMode="relative" rAng="0" ptsTypes="AA">
                                      <p:cBhvr>
                                        <p:cTn id="12" dur="2000" fill="hold"/>
                                        <p:tgtEl>
                                          <p:spTgt spid="35"/>
                                        </p:tgtEl>
                                        <p:attrNameLst>
                                          <p:attrName>ppt_x</p:attrName>
                                          <p:attrName>ppt_y</p:attrName>
                                        </p:attrNameLst>
                                      </p:cBhvr>
                                      <p:rCtr x="-12497" y="0"/>
                                    </p:animMotion>
                                  </p:childTnLst>
                                </p:cTn>
                              </p:par>
                              <p:par>
                                <p:cTn id="13" presetID="35" presetClass="path" presetSubtype="0" accel="50000" decel="50000" fill="hold" nodeType="withEffect">
                                  <p:stCondLst>
                                    <p:cond delay="0"/>
                                  </p:stCondLst>
                                  <p:childTnLst>
                                    <p:animMotion origin="layout" path="M -9.49706E-7 3.39083E-6 L -0.24994 3.39083E-6 " pathEditMode="relative" rAng="0" ptsTypes="AA">
                                      <p:cBhvr>
                                        <p:cTn id="14" dur="2000" fill="hold"/>
                                        <p:tgtEl>
                                          <p:spTgt spid="32"/>
                                        </p:tgtEl>
                                        <p:attrNameLst>
                                          <p:attrName>ppt_x</p:attrName>
                                          <p:attrName>ppt_y</p:attrName>
                                        </p:attrNameLst>
                                      </p:cBhvr>
                                      <p:rCtr x="-12497" y="0"/>
                                    </p:animMotion>
                                  </p:childTnLst>
                                </p:cTn>
                              </p:par>
                              <p:par>
                                <p:cTn id="15" presetID="35" presetClass="path" presetSubtype="0" accel="50000" decel="50000" fill="hold" nodeType="withEffect">
                                  <p:stCondLst>
                                    <p:cond delay="0"/>
                                  </p:stCondLst>
                                  <p:childTnLst>
                                    <p:animMotion origin="layout" path="M -3.26781E-7 3.39083E-6 L -0.25006 3.39083E-6 " pathEditMode="relative" rAng="0" ptsTypes="AA">
                                      <p:cBhvr>
                                        <p:cTn id="16" dur="2000" fill="hold"/>
                                        <p:tgtEl>
                                          <p:spTgt spid="67"/>
                                        </p:tgtEl>
                                        <p:attrNameLst>
                                          <p:attrName>ppt_x</p:attrName>
                                          <p:attrName>ppt_y</p:attrName>
                                        </p:attrNameLst>
                                      </p:cBhvr>
                                      <p:rCtr x="-12497" y="0"/>
                                    </p:animMotion>
                                  </p:childTnLst>
                                </p:cTn>
                              </p:par>
                            </p:childTnLst>
                          </p:cTn>
                        </p:par>
                        <p:par>
                          <p:cTn id="17" fill="hold">
                            <p:stCondLst>
                              <p:cond delay="2000"/>
                            </p:stCondLst>
                            <p:childTnLst>
                              <p:par>
                                <p:cTn id="18" presetID="9" presetClass="emph" presetSubtype="0" nodeType="afterEffect">
                                  <p:stCondLst>
                                    <p:cond delay="0"/>
                                  </p:stCondLst>
                                  <p:childTnLst>
                                    <p:set>
                                      <p:cBhvr rctx="PPT">
                                        <p:cTn id="19" dur="indefinite"/>
                                        <p:tgtEl>
                                          <p:spTgt spid="33"/>
                                        </p:tgtEl>
                                        <p:attrNameLst>
                                          <p:attrName>style.opacity</p:attrName>
                                        </p:attrNameLst>
                                      </p:cBhvr>
                                      <p:to>
                                        <p:strVal val="0.5"/>
                                      </p:to>
                                    </p:set>
                                    <p:animEffect filter="image" prLst="opacity: 0.5">
                                      <p:cBhvr rctx="IE">
                                        <p:cTn id="20" dur="indefinite"/>
                                        <p:tgtEl>
                                          <p:spTgt spid="33"/>
                                        </p:tgtEl>
                                      </p:cBhvr>
                                    </p:animEffect>
                                  </p:childTnLst>
                                </p:cTn>
                              </p:par>
                            </p:childTnLst>
                          </p:cTn>
                        </p:par>
                        <p:par>
                          <p:cTn id="21" fill="hold">
                            <p:stCondLst>
                              <p:cond delay="2000"/>
                            </p:stCondLst>
                            <p:childTnLst>
                              <p:par>
                                <p:cTn id="22" presetID="9" presetClass="emph" presetSubtype="0" nodeType="afterEffect">
                                  <p:stCondLst>
                                    <p:cond delay="0"/>
                                  </p:stCondLst>
                                  <p:childTnLst>
                                    <p:set>
                                      <p:cBhvr rctx="PPT">
                                        <p:cTn id="23" dur="indefinite"/>
                                        <p:tgtEl>
                                          <p:spTgt spid="34"/>
                                        </p:tgtEl>
                                        <p:attrNameLst>
                                          <p:attrName>style.opacity</p:attrName>
                                        </p:attrNameLst>
                                      </p:cBhvr>
                                      <p:to>
                                        <p:strVal val="0.5"/>
                                      </p:to>
                                    </p:set>
                                    <p:animEffect filter="image" prLst="opacity: 0.5">
                                      <p:cBhvr rctx="IE">
                                        <p:cTn id="24" dur="indefinite"/>
                                        <p:tgtEl>
                                          <p:spTgt spid="34"/>
                                        </p:tgtEl>
                                      </p:cBhvr>
                                    </p:animEffect>
                                  </p:childTnLst>
                                </p:cTn>
                              </p:par>
                            </p:childTnLst>
                          </p:cTn>
                        </p:par>
                        <p:par>
                          <p:cTn id="25" fill="hold">
                            <p:stCondLst>
                              <p:cond delay="2000"/>
                            </p:stCondLst>
                            <p:childTnLst>
                              <p:par>
                                <p:cTn id="26" presetID="9" presetClass="emph" presetSubtype="0" nodeType="afterEffect">
                                  <p:stCondLst>
                                    <p:cond delay="0"/>
                                  </p:stCondLst>
                                  <p:childTnLst>
                                    <p:set>
                                      <p:cBhvr rctx="PPT">
                                        <p:cTn id="27" dur="indefinite"/>
                                        <p:tgtEl>
                                          <p:spTgt spid="35"/>
                                        </p:tgtEl>
                                        <p:attrNameLst>
                                          <p:attrName>style.opacity</p:attrName>
                                        </p:attrNameLst>
                                      </p:cBhvr>
                                      <p:to>
                                        <p:strVal val="0.5"/>
                                      </p:to>
                                    </p:set>
                                    <p:animEffect filter="image" prLst="opacity: 0.5">
                                      <p:cBhvr rctx="IE">
                                        <p:cTn id="28" dur="indefinite"/>
                                        <p:tgtEl>
                                          <p:spTgt spid="35"/>
                                        </p:tgtEl>
                                      </p:cBhvr>
                                    </p:animEffect>
                                  </p:childTnLst>
                                </p:cTn>
                              </p:par>
                            </p:childTnLst>
                          </p:cTn>
                        </p:par>
                        <p:par>
                          <p:cTn id="29" fill="hold">
                            <p:stCondLst>
                              <p:cond delay="2000"/>
                            </p:stCondLst>
                            <p:childTnLst>
                              <p:par>
                                <p:cTn id="30" presetID="9" presetClass="emph" presetSubtype="0" nodeType="afterEffect">
                                  <p:stCondLst>
                                    <p:cond delay="0"/>
                                  </p:stCondLst>
                                  <p:childTnLst>
                                    <p:set>
                                      <p:cBhvr rctx="PPT">
                                        <p:cTn id="31" dur="indefinite"/>
                                        <p:tgtEl>
                                          <p:spTgt spid="67"/>
                                        </p:tgtEl>
                                        <p:attrNameLst>
                                          <p:attrName>style.opacity</p:attrName>
                                        </p:attrNameLst>
                                      </p:cBhvr>
                                      <p:to>
                                        <p:strVal val="0.5"/>
                                      </p:to>
                                    </p:set>
                                    <p:animEffect filter="image" prLst="opacity: 0.5">
                                      <p:cBhvr rctx="IE">
                                        <p:cTn id="32" dur="indefinite"/>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Integrated Scheduling Capabilities</a:t>
            </a:r>
            <a:endParaRPr lang="en-US" dirty="0"/>
          </a:p>
        </p:txBody>
      </p:sp>
      <p:sp>
        <p:nvSpPr>
          <p:cNvPr id="4" name="Title 3"/>
          <p:cNvSpPr>
            <a:spLocks noGrp="1"/>
          </p:cNvSpPr>
          <p:nvPr>
            <p:ph type="title"/>
          </p:nvPr>
        </p:nvSpPr>
        <p:spPr/>
        <p:txBody>
          <a:bodyPr/>
          <a:lstStyle/>
          <a:p>
            <a:r>
              <a:rPr lang="en-US" dirty="0" smtClean="0"/>
              <a:t>ISV</a:t>
            </a:r>
            <a:endParaRPr lang="en-US" dirty="0"/>
          </a:p>
        </p:txBody>
      </p:sp>
    </p:spTree>
    <p:extLst>
      <p:ext uri="{BB962C8B-B14F-4D97-AF65-F5344CB8AC3E}">
        <p14:creationId xmlns:p14="http://schemas.microsoft.com/office/powerpoint/2010/main" val="273995051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 Kevin Lam, Ilya Grebnov</External_x0020_Speaker>
    <Session_x0020_Code xmlns="e36bfbf9-5e42-489c-a259-4c54eb22cb57"> DEV-B342</Session_x0020_Code>
    <Presentation_x0020_Date xmlns="e36bfbf9-5e42-489c-a259-4c54eb22cb57">2014-10-29T00:00:00+01:00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e36bfbf9-5e42-489c-a259-4c54eb22cb57"/>
    <ds:schemaRef ds:uri="http://schemas.microsoft.com/office/2006/documentManagement/types"/>
    <ds:schemaRef ds:uri="http://purl.org/dc/elements/1.1/"/>
    <ds:schemaRef ds:uri="http://schemas.microsoft.com/office/2006/metadata/properties"/>
    <ds:schemaRef ds:uri="230e9df3-be65-4c73-a93b-d1236ebd677e"/>
    <ds:schemaRef ds:uri="http://purl.org/dc/term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5</TotalTime>
  <Words>3506</Words>
  <Application>Microsoft Office PowerPoint</Application>
  <PresentationFormat>Custom</PresentationFormat>
  <Paragraphs>295</Paragraphs>
  <Slides>32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Consolas</vt:lpstr>
      <vt:lpstr>Segoe UI</vt:lpstr>
      <vt:lpstr>Segoe UI Light</vt:lpstr>
      <vt:lpstr>Wingdings</vt:lpstr>
      <vt:lpstr>TEE14 Speaker PPT Template</vt:lpstr>
      <vt:lpstr>PowerPoint Presentation</vt:lpstr>
      <vt:lpstr>Scheduling in the cloud: Exploring Azure Scheduler and Azure WebJobs</vt:lpstr>
      <vt:lpstr>Azure Scheduler</vt:lpstr>
      <vt:lpstr>Demo</vt:lpstr>
      <vt:lpstr>Azure Scheduler Overview</vt:lpstr>
      <vt:lpstr>Outbound Job Authentication</vt:lpstr>
      <vt:lpstr>Demo</vt:lpstr>
      <vt:lpstr>Azure Scheduler Overview</vt:lpstr>
      <vt:lpstr>ISV</vt:lpstr>
      <vt:lpstr>Demo</vt:lpstr>
      <vt:lpstr>Azure Scheduler Overview</vt:lpstr>
      <vt:lpstr>Azure Scheduler – Learn More</vt:lpstr>
      <vt:lpstr>Azure WebJobs</vt:lpstr>
      <vt:lpstr>Demo</vt:lpstr>
      <vt:lpstr>Azure WebJobs</vt:lpstr>
      <vt:lpstr>Cloud Services Architecture</vt:lpstr>
      <vt:lpstr>Demo</vt:lpstr>
      <vt:lpstr>Azure WebJobs SDK</vt:lpstr>
      <vt:lpstr>Azure WebJobs – Learn More</vt:lpstr>
      <vt:lpstr>Deploy it together with Azure Resource Manager</vt:lpstr>
      <vt:lpstr>Demo</vt:lpstr>
      <vt:lpstr>Which one do I use?</vt:lpstr>
      <vt:lpstr>Scheduler vs. WebJobs</vt:lpstr>
      <vt:lpstr>Worker Roles vs. Continuous WebJobs</vt:lpstr>
      <vt:lpstr>Related Azure Services</vt:lpstr>
      <vt:lpstr>In Review: Session Objectives And Takeaways</vt:lpstr>
      <vt:lpstr>Related content</vt:lpstr>
      <vt:lpstr>DEV Track Resources</vt:lpstr>
      <vt:lpstr>Resources</vt:lpstr>
      <vt:lpstr>Please Complete An Evaluation Form Your input is important!</vt:lpstr>
      <vt:lpstr>Evaluate this session</vt:lpstr>
      <vt:lpstr>PowerPoint Presentation</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Scheduling in the cloud: Exploring Azure Scheduler and Azure WebJobs</dc:title>
  <dc:subject>TechEd 2014</dc:subject>
  <dc:creator>Sylvia Tedjo</dc:creator>
  <cp:keywords/>
  <dc:description>Template: Jordan Cayabyab, Artitudes Design
Formatting: 
Audience Type:</dc:description>
  <cp:lastModifiedBy>Faruk Celik</cp:lastModifiedBy>
  <cp:revision>5</cp:revision>
  <dcterms:created xsi:type="dcterms:W3CDTF">2014-10-26T09:43:25Z</dcterms:created>
  <dcterms:modified xsi:type="dcterms:W3CDTF">2015-11-11T12:39:19Z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